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24" r:id="rId2"/>
    <p:sldId id="341" r:id="rId3"/>
    <p:sldId id="332" r:id="rId4"/>
    <p:sldId id="333" r:id="rId5"/>
    <p:sldId id="335" r:id="rId6"/>
    <p:sldId id="334" r:id="rId7"/>
    <p:sldId id="336" r:id="rId8"/>
    <p:sldId id="337" r:id="rId9"/>
    <p:sldId id="338" r:id="rId10"/>
    <p:sldId id="339" r:id="rId11"/>
    <p:sldId id="342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89" r:id="rId37"/>
    <p:sldId id="388" r:id="rId38"/>
    <p:sldId id="369" r:id="rId39"/>
    <p:sldId id="370" r:id="rId40"/>
    <p:sldId id="372" r:id="rId41"/>
    <p:sldId id="374" r:id="rId42"/>
    <p:sldId id="371" r:id="rId43"/>
    <p:sldId id="373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91" r:id="rId58"/>
    <p:sldId id="405" r:id="rId59"/>
    <p:sldId id="406" r:id="rId60"/>
    <p:sldId id="407" r:id="rId61"/>
    <p:sldId id="408" r:id="rId62"/>
    <p:sldId id="392" r:id="rId63"/>
    <p:sldId id="393" r:id="rId64"/>
    <p:sldId id="395" r:id="rId65"/>
    <p:sldId id="396" r:id="rId66"/>
    <p:sldId id="397" r:id="rId67"/>
    <p:sldId id="398" r:id="rId68"/>
    <p:sldId id="399" r:id="rId69"/>
    <p:sldId id="394" r:id="rId70"/>
    <p:sldId id="400" r:id="rId71"/>
    <p:sldId id="401" r:id="rId72"/>
    <p:sldId id="402" r:id="rId73"/>
    <p:sldId id="403" r:id="rId74"/>
    <p:sldId id="404" r:id="rId75"/>
    <p:sldId id="409" r:id="rId76"/>
    <p:sldId id="410" r:id="rId77"/>
    <p:sldId id="412" r:id="rId78"/>
    <p:sldId id="413" r:id="rId79"/>
    <p:sldId id="414" r:id="rId80"/>
    <p:sldId id="415" r:id="rId81"/>
    <p:sldId id="416" r:id="rId82"/>
    <p:sldId id="424" r:id="rId83"/>
    <p:sldId id="425" r:id="rId84"/>
    <p:sldId id="418" r:id="rId85"/>
    <p:sldId id="419" r:id="rId86"/>
    <p:sldId id="420" r:id="rId87"/>
    <p:sldId id="421" r:id="rId88"/>
    <p:sldId id="422" r:id="rId89"/>
    <p:sldId id="423" r:id="rId90"/>
    <p:sldId id="428" r:id="rId91"/>
    <p:sldId id="430" r:id="rId92"/>
    <p:sldId id="427" r:id="rId93"/>
    <p:sldId id="429" r:id="rId94"/>
    <p:sldId id="431" r:id="rId95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2013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March</c:v>
                </c:pt>
                <c:pt idx="2">
                  <c:v>February</c:v>
                </c:pt>
                <c:pt idx="3">
                  <c:v>January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3-43FF-A6D7-03739B0EA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159970816"/>
        <c:axId val="160059776"/>
      </c:barChart>
      <c:catAx>
        <c:axId val="159970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60059776"/>
        <c:crosses val="autoZero"/>
        <c:auto val="1"/>
        <c:lblAlgn val="ctr"/>
        <c:lblOffset val="100"/>
        <c:noMultiLvlLbl val="0"/>
      </c:catAx>
      <c:valAx>
        <c:axId val="160059776"/>
        <c:scaling>
          <c:orientation val="minMax"/>
          <c:max val="1000"/>
        </c:scaling>
        <c:delete val="0"/>
        <c:axPos val="b"/>
        <c:numFmt formatCode="0%" sourceLinked="1"/>
        <c:majorTickMark val="in"/>
        <c:minorTickMark val="none"/>
        <c:tickLblPos val="nextTo"/>
        <c:spPr>
          <a:noFill/>
          <a:ln w="9525">
            <a:solidFill>
              <a:schemeClr val="accent5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accent4"/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ko-KR"/>
          </a:p>
        </c:txPr>
        <c:crossAx val="159970816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accent4"/>
          </a:solidFill>
          <a:latin typeface="Lato" panose="020F0502020204030203" pitchFamily="34" charset="0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F494B-8C6C-46E8-B1F0-C2E35DD6430A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ED0FE-CE0B-407C-8801-F0414BB4A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3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ED0FE-CE0B-407C-8801-F0414BB4A49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86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study was conducted using 1800 ultrasound images and masks, in total 500 patients.</a:t>
            </a:r>
          </a:p>
          <a:p>
            <a:r>
              <a:rPr lang="en-US" altLang="ko-KR" dirty="0"/>
              <a:t>The mask image points to the location of the lymph node, but not the shape of the lymph node.</a:t>
            </a:r>
          </a:p>
          <a:p>
            <a:endParaRPr lang="en-US" altLang="ko-KR" dirty="0"/>
          </a:p>
          <a:p>
            <a:r>
              <a:rPr lang="en-US" altLang="ko-KR" dirty="0"/>
              <a:t>Since creating a mask image is very labor intensive, we decided not to use the mask image as an input to learning.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Because ultrasound images have various noises such</a:t>
            </a:r>
            <a:r>
              <a:rPr lang="en-US" altLang="ko-KR" baseline="0" dirty="0"/>
              <a:t> as </a:t>
            </a:r>
            <a:r>
              <a:rPr lang="en-US" altLang="ko-KR" dirty="0"/>
              <a:t>muscles, blood vessels</a:t>
            </a:r>
            <a:r>
              <a:rPr lang="en-US" altLang="ko-KR" baseline="0" dirty="0"/>
              <a:t> and</a:t>
            </a:r>
            <a:r>
              <a:rPr lang="en-US" altLang="ko-KR" dirty="0"/>
              <a:t> fat, we focused on the lymph nodes when amplifying the images.</a:t>
            </a:r>
          </a:p>
          <a:p>
            <a:endParaRPr lang="en-US" altLang="ko-KR" dirty="0"/>
          </a:p>
          <a:p>
            <a:r>
              <a:rPr lang="en-US" altLang="ko-KR" dirty="0"/>
              <a:t>The</a:t>
            </a:r>
            <a:r>
              <a:rPr lang="en-US" altLang="ko-KR" baseline="0" dirty="0"/>
              <a:t> training</a:t>
            </a:r>
            <a:r>
              <a:rPr lang="en-US" altLang="ko-KR" dirty="0"/>
              <a:t> images were amplified 50 times for each images, and the test images were also amplified 50 times.</a:t>
            </a:r>
          </a:p>
          <a:p>
            <a:endParaRPr lang="en-US" altLang="ko-KR" dirty="0"/>
          </a:p>
          <a:p>
            <a:r>
              <a:rPr lang="en-US" altLang="ko-KR" dirty="0"/>
              <a:t>In the modeling step, we used a model that can perform classification and localization of lymph nodes simultaneously by combining a deep learning algorithm called </a:t>
            </a:r>
            <a:r>
              <a:rPr lang="en-US" altLang="ko-KR" dirty="0" err="1"/>
              <a:t>GoogLeNet</a:t>
            </a:r>
            <a:r>
              <a:rPr lang="en-US" altLang="ko-KR" dirty="0"/>
              <a:t> and a class activation map.</a:t>
            </a:r>
          </a:p>
          <a:p>
            <a:endParaRPr lang="en-US" altLang="ko-KR" dirty="0"/>
          </a:p>
          <a:p>
            <a:pPr algn="l"/>
            <a:r>
              <a:rPr lang="en-US" altLang="ko-KR" dirty="0"/>
              <a:t>As a result, we get two results from the ultrasound image used as an input. </a:t>
            </a:r>
          </a:p>
          <a:p>
            <a:pPr algn="l"/>
            <a:r>
              <a:rPr lang="en-US" altLang="ko-KR" dirty="0"/>
              <a:t>First, the Reliability. 85% of the amplified 50 images from one input image were predicted as benign. This is defined as Reliability and is a measure of how accurately we predicted the outcome.</a:t>
            </a:r>
          </a:p>
          <a:p>
            <a:pPr algn="l"/>
            <a:r>
              <a:rPr lang="en-US" altLang="ko-KR" dirty="0"/>
              <a:t>The second result was a heat map showing the location of the lymph nodes.</a:t>
            </a:r>
          </a:p>
          <a:p>
            <a:pPr algn="l"/>
            <a:r>
              <a:rPr lang="en-US" altLang="ko-KR" dirty="0"/>
              <a:t>A red highlighted </a:t>
            </a:r>
            <a:r>
              <a:rPr lang="en-US" altLang="ko-KR" dirty="0" err="1"/>
              <a:t>heatmap</a:t>
            </a:r>
            <a:r>
              <a:rPr lang="en-US" altLang="ko-KR" dirty="0"/>
              <a:t> indicates the location of the lymph node.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6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 total of 63 images were used in the test set and the accuracy was 96.8%.</a:t>
            </a:r>
          </a:p>
          <a:p>
            <a:r>
              <a:rPr lang="en-US" altLang="ko-KR" dirty="0"/>
              <a:t>In the validation set, accuracy was 83.0%, sensitivity and specificity were 79.5% and 87.5%, respectively.</a:t>
            </a:r>
          </a:p>
          <a:p>
            <a:endParaRPr lang="en-US" altLang="ko-KR" dirty="0"/>
          </a:p>
          <a:p>
            <a:r>
              <a:rPr lang="en-US" altLang="ko-KR" dirty="0"/>
              <a:t>This graph is a density graph of reliability.</a:t>
            </a:r>
          </a:p>
          <a:p>
            <a:r>
              <a:rPr lang="en-US" altLang="ko-KR" dirty="0"/>
              <a:t>Reliability was higher in the correct case than the wrong case.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Kruskal</a:t>
            </a:r>
            <a:r>
              <a:rPr lang="en-US" altLang="ko-KR" dirty="0"/>
              <a:t>-Wallis p-value was significant,</a:t>
            </a:r>
            <a:r>
              <a:rPr lang="en-US" altLang="ko-KR" baseline="0" dirty="0"/>
              <a:t> and the mean of difference is over than 12.</a:t>
            </a:r>
          </a:p>
          <a:p>
            <a:r>
              <a:rPr lang="en-US" altLang="ko-KR" dirty="0"/>
              <a:t>This means that reliability is an important factor in determining the outcome.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1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an example of True positive and True negative results.</a:t>
            </a:r>
          </a:p>
          <a:p>
            <a:r>
              <a:rPr lang="en-US" altLang="ko-KR" dirty="0"/>
              <a:t>The image on the left is Benign case, and the image on the right is a Malignant case.</a:t>
            </a:r>
          </a:p>
          <a:p>
            <a:r>
              <a:rPr lang="en-US" altLang="ko-KR" dirty="0"/>
              <a:t>In the benign image, a </a:t>
            </a:r>
            <a:r>
              <a:rPr lang="en-US" altLang="ko-KR" dirty="0" err="1"/>
              <a:t>heatmap</a:t>
            </a:r>
            <a:r>
              <a:rPr lang="en-US" altLang="ko-KR" dirty="0"/>
              <a:t> is drawn on the area where Fatty hilum activation occurs. In other words, it can be interpreted as predicting the benignity through the biological phenomenon called Fatty </a:t>
            </a:r>
            <a:r>
              <a:rPr lang="en-US" altLang="ko-KR" dirty="0" err="1"/>
              <a:t>hilumn</a:t>
            </a:r>
            <a:r>
              <a:rPr lang="en-US" altLang="ko-KR" dirty="0"/>
              <a:t> activation.</a:t>
            </a:r>
          </a:p>
          <a:p>
            <a:endParaRPr lang="en-US" altLang="ko-KR" dirty="0"/>
          </a:p>
          <a:p>
            <a:r>
              <a:rPr lang="en-US" altLang="ko-KR" dirty="0"/>
              <a:t>The right side is a case showing cell infiltration, which is mainly observed in malignant patients. In our software, we can see that the </a:t>
            </a:r>
            <a:r>
              <a:rPr lang="en-US" altLang="ko-KR" dirty="0" err="1"/>
              <a:t>heatmap</a:t>
            </a:r>
            <a:r>
              <a:rPr lang="en-US" altLang="ko-KR" dirty="0"/>
              <a:t> is emphasized on the area that looks like cell infiltration.</a:t>
            </a:r>
          </a:p>
          <a:p>
            <a:endParaRPr lang="en-US" altLang="ko-KR" dirty="0"/>
          </a:p>
          <a:p>
            <a:r>
              <a:rPr lang="en-US" altLang="ko-KR" dirty="0"/>
              <a:t>Therefore, when artificial intelligence distinguishes benign from malignant, it can be distinguished by biological phenomena.</a:t>
            </a:r>
          </a:p>
          <a:p>
            <a:endParaRPr lang="en-US" altLang="ko-KR" dirty="0"/>
          </a:p>
          <a:p>
            <a:r>
              <a:rPr lang="en-US" altLang="ko-KR" dirty="0"/>
              <a:t>This allows us to understand how the software classifies it.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5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False positive, False negative case.</a:t>
            </a:r>
          </a:p>
          <a:p>
            <a:r>
              <a:rPr lang="en-US" altLang="ko-KR" dirty="0"/>
              <a:t>The software was able to locate the lymph node, but predicted the malignant to be benign.</a:t>
            </a:r>
          </a:p>
          <a:p>
            <a:endParaRPr lang="en-US" altLang="ko-KR" dirty="0"/>
          </a:p>
          <a:p>
            <a:r>
              <a:rPr lang="en-US" altLang="ko-KR" dirty="0"/>
              <a:t>Through the </a:t>
            </a:r>
            <a:r>
              <a:rPr lang="en-US" altLang="ko-KR" dirty="0" err="1"/>
              <a:t>heatmap</a:t>
            </a:r>
            <a:r>
              <a:rPr lang="en-US" altLang="ko-KR" dirty="0"/>
              <a:t> picture below, it can be seen that artificial intelligence is focused on the blood vessels and predicted to be malignant.</a:t>
            </a:r>
          </a:p>
          <a:p>
            <a:endParaRPr lang="en-US" altLang="ko-KR" dirty="0"/>
          </a:p>
          <a:p>
            <a:r>
              <a:rPr lang="en-US" altLang="ko-KR" dirty="0"/>
              <a:t>This means that we can see why artificial intelligence classifies</a:t>
            </a:r>
            <a:r>
              <a:rPr lang="en-US" altLang="ko-KR" baseline="0" dirty="0"/>
              <a:t> this image as</a:t>
            </a:r>
            <a:r>
              <a:rPr lang="en-US" altLang="ko-KR" dirty="0"/>
              <a:t> malignant.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2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conclusion.</a:t>
            </a:r>
          </a:p>
          <a:p>
            <a:r>
              <a:rPr lang="en-US" altLang="ko-KR" dirty="0"/>
              <a:t>We have developed an artificial intelligence program using Convolution neural network and Class activation map.</a:t>
            </a:r>
          </a:p>
          <a:p>
            <a:r>
              <a:rPr lang="en-US" altLang="ko-KR" dirty="0"/>
              <a:t>We have implemented a software that can predict</a:t>
            </a:r>
            <a:r>
              <a:rPr lang="en-US" altLang="ko-KR" baseline="0" dirty="0"/>
              <a:t> malignancy of</a:t>
            </a:r>
            <a:r>
              <a:rPr lang="en-US" altLang="ko-KR" dirty="0"/>
              <a:t> lymph node and where the lymph node is located.</a:t>
            </a:r>
          </a:p>
          <a:p>
            <a:r>
              <a:rPr lang="en-US" altLang="ko-KR" dirty="0"/>
              <a:t>These two functions are performed simultaneously. This is the advantage of software</a:t>
            </a:r>
            <a:r>
              <a:rPr lang="en-US" altLang="ko-KR" baseline="0" dirty="0"/>
              <a:t> we made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As a result, 83% accuracy was obtained.</a:t>
            </a:r>
          </a:p>
          <a:p>
            <a:endParaRPr lang="en-US" altLang="ko-KR" dirty="0"/>
          </a:p>
          <a:p>
            <a:r>
              <a:rPr lang="en-US" altLang="ko-KR" dirty="0"/>
              <a:t>Artificial Intelligence If our answer is wrong, we can see why the error is due to the </a:t>
            </a:r>
            <a:r>
              <a:rPr lang="en-US" altLang="ko-KR" dirty="0" err="1"/>
              <a:t>heatmap</a:t>
            </a:r>
            <a:r>
              <a:rPr lang="en-US" altLang="ko-KR" dirty="0"/>
              <a:t>, so I would like</a:t>
            </a:r>
            <a:r>
              <a:rPr lang="en-US" altLang="ko-KR" baseline="0" dirty="0"/>
              <a:t> to call that </a:t>
            </a:r>
            <a:r>
              <a:rPr lang="en-US" altLang="ko-KR" dirty="0"/>
              <a:t>our software is a feedback</a:t>
            </a:r>
            <a:r>
              <a:rPr lang="en-US" altLang="ko-KR" baseline="0" dirty="0"/>
              <a:t> enabled</a:t>
            </a:r>
            <a:r>
              <a:rPr lang="en-US" altLang="ko-KR" dirty="0"/>
              <a:t> system.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6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7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3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5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91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538819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488103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437386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64611" y="1410127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925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78936" y="767788"/>
            <a:ext cx="10604499" cy="51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933" b="0" cap="all" spc="67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1633" y="1278801"/>
            <a:ext cx="10604499" cy="1884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2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91633" y="656089"/>
            <a:ext cx="1219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81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1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5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1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7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8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0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34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44B7B-8D89-4851-A3B4-184ADF7F59BC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12421-7878-46FC-A4A7-A9A5E8518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53.emf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9.jpe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63766" y="2155267"/>
            <a:ext cx="86196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분석가를 위한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통계로 시작하는 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강의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181008" y="2099849"/>
            <a:ext cx="2499872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754323" y="3534746"/>
            <a:ext cx="2499872" cy="0"/>
          </a:xfrm>
          <a:prstGeom prst="line">
            <a:avLst/>
          </a:prstGeom>
          <a:ln w="12700">
            <a:solidFill>
              <a:schemeClr val="bg1">
                <a:lumMod val="50000"/>
                <a:alpha val="30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63465" y="4217392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2018-08-08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4309" y="4748064"/>
            <a:ext cx="58834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Lee </a:t>
            </a:r>
            <a:r>
              <a:rPr lang="en-US" altLang="ko-KR" sz="2400" b="1" dirty="0" err="1">
                <a:solidFill>
                  <a:schemeClr val="bg1">
                    <a:lumMod val="65000"/>
                  </a:schemeClr>
                </a:solidFill>
              </a:rPr>
              <a:t>Jeong</a:t>
            </a:r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400" b="1" dirty="0" err="1">
                <a:solidFill>
                  <a:schemeClr val="bg1">
                    <a:lumMod val="65000"/>
                  </a:schemeClr>
                </a:solidFill>
              </a:rPr>
              <a:t>Hoon</a:t>
            </a:r>
            <a:endParaRPr lang="en-US" altLang="ko-KR" sz="24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Seoul National University of Bio-Medical Informatics</a:t>
            </a:r>
          </a:p>
        </p:txBody>
      </p:sp>
    </p:spTree>
    <p:extLst>
      <p:ext uri="{BB962C8B-B14F-4D97-AF65-F5344CB8AC3E}">
        <p14:creationId xmlns:p14="http://schemas.microsoft.com/office/powerpoint/2010/main" val="39623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인공신경망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Deep learn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04" y="1753177"/>
            <a:ext cx="10238139" cy="38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8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09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역전파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[Backpropagation]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7" y="1139247"/>
            <a:ext cx="5785414" cy="5558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50" y="4128012"/>
            <a:ext cx="55340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7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03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06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02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</p:spTree>
    <p:extLst>
      <p:ext uri="{BB962C8B-B14F-4D97-AF65-F5344CB8AC3E}">
        <p14:creationId xmlns:p14="http://schemas.microsoft.com/office/powerpoint/2010/main" val="187087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385" y="5045896"/>
            <a:ext cx="1394088" cy="14278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24031" y="6488668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3rd. Trial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1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385" y="5045896"/>
            <a:ext cx="1394088" cy="14278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24031" y="6488668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3rd. Trial</a:t>
            </a:r>
          </a:p>
        </p:txBody>
      </p:sp>
    </p:spTree>
    <p:extLst>
      <p:ext uri="{BB962C8B-B14F-4D97-AF65-F5344CB8AC3E}">
        <p14:creationId xmlns:p14="http://schemas.microsoft.com/office/powerpoint/2010/main" val="43238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579832" y="6473712"/>
            <a:ext cx="9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1st Trial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47" y="5051605"/>
            <a:ext cx="1466741" cy="13839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88" y="5045896"/>
            <a:ext cx="1396449" cy="14298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42686" y="6473712"/>
            <a:ext cx="10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2nd. Trial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385" y="5045896"/>
            <a:ext cx="1394088" cy="14278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24031" y="6488668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3rd. Trial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3648" y="5045896"/>
            <a:ext cx="1346223" cy="13896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833514" y="6473712"/>
            <a:ext cx="100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4th. Trial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4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선형모델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762" y="910166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Ridge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회귀 모형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773810" y="3093603"/>
            <a:ext cx="10956911" cy="2221039"/>
            <a:chOff x="925206" y="2742374"/>
            <a:chExt cx="10956911" cy="222103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36" y="2742374"/>
              <a:ext cx="9791881" cy="222103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06" y="3164717"/>
              <a:ext cx="1213473" cy="1213473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755503" y="255770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Raw Data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24755" y="255770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중요한 변수 선택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29213" y="2557708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66396" y="25577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모델 검증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95878" y="25577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실전 활용</a:t>
            </a:r>
          </a:p>
        </p:txBody>
      </p:sp>
    </p:spTree>
    <p:extLst>
      <p:ext uri="{BB962C8B-B14F-4D97-AF65-F5344CB8AC3E}">
        <p14:creationId xmlns:p14="http://schemas.microsoft.com/office/powerpoint/2010/main" val="65833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1906" y="3100223"/>
            <a:ext cx="1123200" cy="1124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233131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2893520" y="212965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3177118" y="221023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5887" y="521640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2038" y="113098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79088" y="1742992"/>
            <a:ext cx="3032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574113" y="3659919"/>
            <a:ext cx="170497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27" y="2778692"/>
            <a:ext cx="2478081" cy="1762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385" y="5045896"/>
            <a:ext cx="1394088" cy="14278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24031" y="6488668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3rd. Trial</a:t>
            </a:r>
          </a:p>
        </p:txBody>
      </p:sp>
    </p:spTree>
    <p:extLst>
      <p:ext uri="{BB962C8B-B14F-4D97-AF65-F5344CB8AC3E}">
        <p14:creationId xmlns:p14="http://schemas.microsoft.com/office/powerpoint/2010/main" val="27473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0581" y="1978472"/>
            <a:ext cx="211359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Test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501" y="3026120"/>
            <a:ext cx="1394088" cy="14278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6" y="3100223"/>
            <a:ext cx="1121973" cy="11219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36" y="2778692"/>
            <a:ext cx="2478081" cy="176245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23" name="직선 화살표 연결선 22"/>
          <p:cNvCxnSpPr/>
          <p:nvPr/>
        </p:nvCxnSpPr>
        <p:spPr>
          <a:xfrm flipH="1">
            <a:off x="3857625" y="3659919"/>
            <a:ext cx="1754464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8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Data preprocessing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46747" y="1978472"/>
            <a:ext cx="211359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Test Data Set</a:t>
            </a:r>
          </a:p>
          <a:p>
            <a:pPr algn="ctr"/>
            <a:r>
              <a:rPr lang="en-US" altLang="ko-KR" dirty="0"/>
              <a:t>about 10~15%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417" y="3026120"/>
            <a:ext cx="1394088" cy="14278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442" y="3100223"/>
            <a:ext cx="1121973" cy="11219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502" y="2778692"/>
            <a:ext cx="2478081" cy="176245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23" name="직선 화살표 연결선 22"/>
          <p:cNvCxnSpPr/>
          <p:nvPr/>
        </p:nvCxnSpPr>
        <p:spPr>
          <a:xfrm flipH="1">
            <a:off x="4162425" y="3659919"/>
            <a:ext cx="4457700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7" y="1571603"/>
            <a:ext cx="3081600" cy="15245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7" y="3186113"/>
            <a:ext cx="3114861" cy="14840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08" y="4760143"/>
            <a:ext cx="3119324" cy="14692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59827" y="5550715"/>
            <a:ext cx="5383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/>
              <a:t>Our model achieved 98% accuracy!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386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1250" y="3133898"/>
            <a:ext cx="6702028" cy="646331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Machine Learning Algorithms</a:t>
            </a:r>
            <a:endParaRPr lang="ko-KR" altLang="en-US" sz="36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08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AI algorithms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10342" y="2261207"/>
            <a:ext cx="1054626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지도학습</a:t>
            </a:r>
            <a:r>
              <a:rPr lang="ko-KR" altLang="en-US" b="1" dirty="0"/>
              <a:t> </a:t>
            </a:r>
            <a:r>
              <a:rPr lang="en-US" altLang="ko-KR" b="1" dirty="0"/>
              <a:t>[Supervised Learning]</a:t>
            </a:r>
          </a:p>
          <a:p>
            <a:r>
              <a:rPr lang="en-US" altLang="ko-KR" sz="1400" dirty="0"/>
              <a:t>	</a:t>
            </a:r>
            <a:r>
              <a:rPr lang="ko-KR" altLang="en-US" sz="1400" dirty="0"/>
              <a:t>종속변수에 해당하는 레이블</a:t>
            </a:r>
            <a:r>
              <a:rPr lang="en-US" altLang="ko-KR" sz="1400" dirty="0"/>
              <a:t>(Label) </a:t>
            </a:r>
            <a:r>
              <a:rPr lang="ko-KR" altLang="en-US" sz="1400" dirty="0"/>
              <a:t>이 주어진 상태에서 학습시키는 방법</a:t>
            </a:r>
            <a:endParaRPr lang="en-US" altLang="ko-KR" sz="1400" dirty="0"/>
          </a:p>
          <a:p>
            <a:r>
              <a:rPr lang="en-US" altLang="ko-KR" sz="1400" dirty="0"/>
              <a:t>	Classification, Regression ...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비지도학습</a:t>
            </a:r>
            <a:r>
              <a:rPr lang="ko-KR" altLang="en-US" b="1" dirty="0"/>
              <a:t> </a:t>
            </a:r>
            <a:r>
              <a:rPr lang="en-US" altLang="ko-KR" b="1" dirty="0"/>
              <a:t>[Unsupervised Learning]</a:t>
            </a:r>
          </a:p>
          <a:p>
            <a:r>
              <a:rPr lang="en-US" altLang="ko-KR" sz="1400" dirty="0"/>
              <a:t>	</a:t>
            </a:r>
            <a:r>
              <a:rPr lang="ko-KR" altLang="en-US" sz="1400" dirty="0"/>
              <a:t>레이블 </a:t>
            </a:r>
            <a:r>
              <a:rPr lang="en-US" altLang="ko-KR" sz="1400" dirty="0"/>
              <a:t>(Label) </a:t>
            </a:r>
            <a:r>
              <a:rPr lang="ko-KR" altLang="en-US" sz="1400" dirty="0"/>
              <a:t>없이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데이터의 특징</a:t>
            </a:r>
            <a:r>
              <a:rPr lang="en-US" altLang="ko-KR" sz="1400" dirty="0"/>
              <a:t> </a:t>
            </a:r>
            <a:r>
              <a:rPr lang="ko-KR" altLang="en-US" sz="1400" dirty="0"/>
              <a:t>및 구조를 발견하기 위한 방법론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dirty="0" err="1"/>
              <a:t>딥러닝에서는</a:t>
            </a:r>
            <a:r>
              <a:rPr lang="ko-KR" altLang="en-US" sz="1400" dirty="0"/>
              <a:t> 주로 </a:t>
            </a:r>
            <a:r>
              <a:rPr lang="en-US" altLang="ko-KR" sz="1400" dirty="0"/>
              <a:t>Auto-encoder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강화학습</a:t>
            </a:r>
            <a:r>
              <a:rPr lang="ko-KR" altLang="en-US" b="1" dirty="0"/>
              <a:t> </a:t>
            </a:r>
            <a:r>
              <a:rPr lang="en-US" altLang="ko-KR" b="1" dirty="0"/>
              <a:t>[Reinforcement Learning]</a:t>
            </a:r>
          </a:p>
          <a:p>
            <a:r>
              <a:rPr lang="en-US" altLang="ko-KR" sz="1400" dirty="0"/>
              <a:t>	</a:t>
            </a:r>
            <a:r>
              <a:rPr lang="ko-KR" altLang="en-US" sz="1400" dirty="0"/>
              <a:t>보상</a:t>
            </a:r>
            <a:r>
              <a:rPr lang="en-US" altLang="ko-KR" sz="1400" dirty="0"/>
              <a:t>(Reward)</a:t>
            </a:r>
            <a:r>
              <a:rPr lang="ko-KR" altLang="en-US" sz="1400" dirty="0"/>
              <a:t>를 얻기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모델이 수행하는 행동방식을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dirty="0"/>
              <a:t>확률적으로 선택하도록 하는 방법론</a:t>
            </a:r>
          </a:p>
        </p:txBody>
      </p:sp>
    </p:spTree>
    <p:extLst>
      <p:ext uri="{BB962C8B-B14F-4D97-AF65-F5344CB8AC3E}">
        <p14:creationId xmlns:p14="http://schemas.microsoft.com/office/powerpoint/2010/main" val="883206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1737" y="3133898"/>
            <a:ext cx="7161063" cy="646331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+mj-lt"/>
                <a:cs typeface="Arial" panose="020B0604020202020204" pitchFamily="34" charset="0"/>
              </a:rPr>
              <a:t>지도 학습 </a:t>
            </a:r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[Supervised Learning]</a:t>
            </a:r>
            <a:endParaRPr lang="ko-KR" altLang="en-US" sz="36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48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Deep Neural Network (DNN)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7" y="1555554"/>
            <a:ext cx="7258050" cy="383857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71832"/>
              </p:ext>
            </p:extLst>
          </p:nvPr>
        </p:nvGraphicFramePr>
        <p:xfrm>
          <a:off x="266966" y="1831119"/>
          <a:ext cx="63500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44112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87113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671433"/>
              </p:ext>
            </p:extLst>
          </p:nvPr>
        </p:nvGraphicFramePr>
        <p:xfrm>
          <a:off x="1063907" y="1831119"/>
          <a:ext cx="64008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4411285"/>
                    </a:ext>
                  </a:extLst>
                </a:gridCol>
                <a:gridCol w="213360">
                  <a:extLst>
                    <a:ext uri="{9D8B030D-6E8A-4147-A177-3AD203B41FA5}">
                      <a16:colId xmlns:a16="http://schemas.microsoft.com/office/drawing/2014/main" val="587113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620744"/>
              </p:ext>
            </p:extLst>
          </p:nvPr>
        </p:nvGraphicFramePr>
        <p:xfrm>
          <a:off x="1864463" y="1831119"/>
          <a:ext cx="64008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4411285"/>
                    </a:ext>
                  </a:extLst>
                </a:gridCol>
                <a:gridCol w="213360">
                  <a:extLst>
                    <a:ext uri="{9D8B030D-6E8A-4147-A177-3AD203B41FA5}">
                      <a16:colId xmlns:a16="http://schemas.microsoft.com/office/drawing/2014/main" val="587113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61028"/>
              </p:ext>
            </p:extLst>
          </p:nvPr>
        </p:nvGraphicFramePr>
        <p:xfrm>
          <a:off x="1034251" y="3507760"/>
          <a:ext cx="21844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075720"/>
              </p:ext>
            </p:extLst>
          </p:nvPr>
        </p:nvGraphicFramePr>
        <p:xfrm>
          <a:off x="1347757" y="3507760"/>
          <a:ext cx="20828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45020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88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16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169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43569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663612"/>
              </p:ext>
            </p:extLst>
          </p:nvPr>
        </p:nvGraphicFramePr>
        <p:xfrm>
          <a:off x="1651103" y="3507760"/>
          <a:ext cx="21336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1054122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161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99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49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5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67203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>
            <a:off x="1296722" y="3018977"/>
            <a:ext cx="300554" cy="3187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2613128" y="3693914"/>
            <a:ext cx="300554" cy="966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56101"/>
              </p:ext>
            </p:extLst>
          </p:nvPr>
        </p:nvGraphicFramePr>
        <p:xfrm>
          <a:off x="3548061" y="1867404"/>
          <a:ext cx="21844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409959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9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4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53023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163544"/>
              </p:ext>
            </p:extLst>
          </p:nvPr>
        </p:nvGraphicFramePr>
        <p:xfrm>
          <a:off x="3553141" y="2934204"/>
          <a:ext cx="20828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45020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88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16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169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43569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79453"/>
              </p:ext>
            </p:extLst>
          </p:nvPr>
        </p:nvGraphicFramePr>
        <p:xfrm>
          <a:off x="3550601" y="4001004"/>
          <a:ext cx="21336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1054122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161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99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49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5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67203"/>
                  </a:ext>
                </a:extLst>
              </a:tr>
            </a:tbl>
          </a:graphicData>
        </a:graphic>
      </p:graphicFrame>
      <p:sp>
        <p:nvSpPr>
          <p:cNvPr id="23" name="오른쪽 중괄호 22"/>
          <p:cNvSpPr/>
          <p:nvPr/>
        </p:nvSpPr>
        <p:spPr>
          <a:xfrm>
            <a:off x="10360566" y="2617758"/>
            <a:ext cx="226503" cy="20348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108038"/>
              </p:ext>
            </p:extLst>
          </p:nvPr>
        </p:nvGraphicFramePr>
        <p:xfrm>
          <a:off x="11159735" y="1780962"/>
          <a:ext cx="20828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02392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984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40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74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04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3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59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31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643565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1037691" y="560384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(9)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40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d3kbpzbmcynnmx.cloudfront.net/wp-content/uploads/2015/11/Screen-Shot-2015-11-07-at-7.26.2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324" y="2922556"/>
            <a:ext cx="9144000" cy="24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6" y="2551955"/>
            <a:ext cx="2533088" cy="3229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762" y="910166"/>
            <a:ext cx="1576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Convolution &amp; Pooling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385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576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Convolution &amp; Pooling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onvlution-and-poo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2" y="1314341"/>
            <a:ext cx="11327665" cy="569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29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https://qph.ec.quoracdn.net/main-qimg-83c7dee9e8b039c3ca27c8dd91cacb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53" y="3197693"/>
            <a:ext cx="5212773" cy="14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qph.ec.quoracdn.net/main-qimg-ba81c87204be1a5d11d64a464bca39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020" y="1996240"/>
            <a:ext cx="6554411" cy="384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2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3779" y="3133898"/>
            <a:ext cx="6656951" cy="646331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+mj-lt"/>
                <a:cs typeface="Arial" panose="020B0604020202020204" pitchFamily="34" charset="0"/>
              </a:rPr>
              <a:t>인공 신경망 </a:t>
            </a:r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[Neural Network]</a:t>
            </a:r>
            <a:endParaRPr lang="ko-KR" altLang="en-US" sz="36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35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https://qph.ec.quoracdn.net/main-qimg-83c7dee9e8b039c3ca27c8dd91cacb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8764" y="3197693"/>
            <a:ext cx="5212773" cy="14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pyimagesearch.com/wp-content/uploads/2016/05/deep_learning_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97" y="1040971"/>
            <a:ext cx="5053989" cy="56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6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576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Convolution &amp; Pooling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Neural Network Architectures Eugenio Culurciel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08" y="1314341"/>
            <a:ext cx="8367332" cy="54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663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1737" y="2696577"/>
            <a:ext cx="7161063" cy="1200329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+mj-lt"/>
                <a:cs typeface="Arial" panose="020B0604020202020204" pitchFamily="34" charset="0"/>
              </a:rPr>
              <a:t>지도 학습 </a:t>
            </a:r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[Supervised Learning]</a:t>
            </a:r>
          </a:p>
          <a:p>
            <a:pPr algn="ctr"/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with Class Activation Map</a:t>
            </a:r>
            <a:endParaRPr lang="ko-KR" altLang="en-US" sz="36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57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Class Activation Map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3" y="1514901"/>
            <a:ext cx="10585942" cy="496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82" y="857587"/>
            <a:ext cx="3467540" cy="8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41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Class Activation Map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global average pool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6" y="1818273"/>
            <a:ext cx="11225295" cy="396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0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2597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Thyroid cancer lymph node metastasis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76" y="2337016"/>
            <a:ext cx="8234937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77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2597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Thyroid cancer lymph node metastasis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64304" y="1675978"/>
            <a:ext cx="10008085" cy="4641437"/>
            <a:chOff x="1796693" y="1696433"/>
            <a:chExt cx="8888512" cy="4122214"/>
          </a:xfrm>
        </p:grpSpPr>
        <p:pic>
          <p:nvPicPr>
            <p:cNvPr id="6" name="Picture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7" r="6135"/>
            <a:stretch/>
          </p:blipFill>
          <p:spPr>
            <a:xfrm>
              <a:off x="1929395" y="4219218"/>
              <a:ext cx="1518264" cy="1137039"/>
            </a:xfrm>
            <a:prstGeom prst="rect">
              <a:avLst/>
            </a:prstGeom>
          </p:spPr>
        </p:pic>
        <p:pic>
          <p:nvPicPr>
            <p:cNvPr id="7" name="Picture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8" r="6762" b="6877"/>
            <a:stretch/>
          </p:blipFill>
          <p:spPr>
            <a:xfrm>
              <a:off x="3524666" y="4213491"/>
              <a:ext cx="1547048" cy="1140467"/>
            </a:xfrm>
            <a:prstGeom prst="rect">
              <a:avLst/>
            </a:prstGeom>
          </p:spPr>
        </p:pic>
        <p:pic>
          <p:nvPicPr>
            <p:cNvPr id="8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9" r="3727"/>
            <a:stretch/>
          </p:blipFill>
          <p:spPr>
            <a:xfrm>
              <a:off x="1929393" y="3022504"/>
              <a:ext cx="1518265" cy="1140366"/>
            </a:xfrm>
            <a:prstGeom prst="rect">
              <a:avLst/>
            </a:prstGeom>
          </p:spPr>
        </p:pic>
        <p:pic>
          <p:nvPicPr>
            <p:cNvPr id="11" name="Picture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5" t="1428" r="8733" b="7648"/>
            <a:stretch/>
          </p:blipFill>
          <p:spPr>
            <a:xfrm>
              <a:off x="3525999" y="3022840"/>
              <a:ext cx="1545716" cy="1139098"/>
            </a:xfrm>
            <a:prstGeom prst="rect">
              <a:avLst/>
            </a:prstGeom>
          </p:spPr>
        </p:pic>
        <p:pic>
          <p:nvPicPr>
            <p:cNvPr id="12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321" y="1853979"/>
              <a:ext cx="1517337" cy="1133321"/>
            </a:xfrm>
            <a:prstGeom prst="rect">
              <a:avLst/>
            </a:prstGeom>
          </p:spPr>
        </p:pic>
        <p:pic>
          <p:nvPicPr>
            <p:cNvPr id="13" name="Picture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8" t="699" r="12330" b="5639"/>
            <a:stretch/>
          </p:blipFill>
          <p:spPr>
            <a:xfrm>
              <a:off x="3527079" y="1853979"/>
              <a:ext cx="1544635" cy="113332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2007" y="1696433"/>
              <a:ext cx="5093198" cy="2010473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" name="그룹 14"/>
            <p:cNvGrpSpPr/>
            <p:nvPr/>
          </p:nvGrpSpPr>
          <p:grpSpPr>
            <a:xfrm>
              <a:off x="5723463" y="4042715"/>
              <a:ext cx="3036988" cy="1558890"/>
              <a:chOff x="4323812" y="28052"/>
              <a:chExt cx="3036988" cy="1950392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23812" y="28052"/>
                <a:ext cx="3036988" cy="1950392"/>
              </a:xfrm>
              <a:prstGeom prst="rect">
                <a:avLst/>
              </a:prstGeom>
              <a:ln w="25400">
                <a:solidFill>
                  <a:schemeClr val="accent2"/>
                </a:solidFill>
              </a:ln>
              <a:effectLst>
                <a:outerShdw blurRad="50800" dist="50800" dir="5400000" sx="103000" sy="103000" algn="ctr" rotWithShape="0">
                  <a:srgbClr val="000000">
                    <a:alpha val="43137"/>
                  </a:srgbClr>
                </a:outerShdw>
              </a:effectLst>
            </p:spPr>
          </p:pic>
          <p:cxnSp>
            <p:nvCxnSpPr>
              <p:cNvPr id="17" name="직선 화살표 연결선 16"/>
              <p:cNvCxnSpPr/>
              <p:nvPr/>
            </p:nvCxnSpPr>
            <p:spPr>
              <a:xfrm>
                <a:off x="6224535" y="1121193"/>
                <a:ext cx="0" cy="628650"/>
              </a:xfrm>
              <a:prstGeom prst="straightConnector1">
                <a:avLst/>
              </a:prstGeom>
              <a:ln w="25400">
                <a:solidFill>
                  <a:schemeClr val="accent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6692397" y="521118"/>
                <a:ext cx="0" cy="1228725"/>
              </a:xfrm>
              <a:prstGeom prst="straightConnector1">
                <a:avLst/>
              </a:prstGeom>
              <a:ln w="25400">
                <a:solidFill>
                  <a:schemeClr val="accent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화살표 연결선 18"/>
            <p:cNvCxnSpPr/>
            <p:nvPr/>
          </p:nvCxnSpPr>
          <p:spPr>
            <a:xfrm flipV="1">
              <a:off x="6838747" y="3753004"/>
              <a:ext cx="492985" cy="773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1796693" y="5353958"/>
              <a:ext cx="3554645" cy="464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</a:rPr>
                <a:t>Red</a:t>
              </a:r>
              <a:r>
                <a:rPr lang="en-US" altLang="ko-KR" sz="1400" dirty="0"/>
                <a:t> rectangle: Localized lymph node location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Blue</a:t>
              </a:r>
              <a:r>
                <a:rPr lang="en-US" altLang="ko-KR" sz="1400" dirty="0"/>
                <a:t> rectangle: Mask area of ultrasound image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29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Grad-CAM++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0" name="Picture 2" descr="https://i0.wp.com/hugrypiggykim.com/wp-content/uploads/2018/03/gradcam-main.jpg?resize=750%2C3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92" y="1517744"/>
            <a:ext cx="10459165" cy="485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176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1737" y="2696577"/>
            <a:ext cx="7161063" cy="1200329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+mj-lt"/>
                <a:cs typeface="Arial" panose="020B0604020202020204" pitchFamily="34" charset="0"/>
              </a:rPr>
              <a:t>지도 학습 </a:t>
            </a:r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[Supervised Learning]</a:t>
            </a:r>
          </a:p>
          <a:p>
            <a:pPr algn="ctr"/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with Recurrent Neural Network</a:t>
            </a:r>
            <a:endParaRPr lang="ko-KR" altLang="en-US" sz="36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5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Hidden Markov Model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54" y="1442173"/>
            <a:ext cx="7076839" cy="49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66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44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인공신경망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[Neural Network]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18" y="1005538"/>
            <a:ext cx="11593936" cy="56698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80" y="6534835"/>
            <a:ext cx="7048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http://cs231n.stanford.edu/slides/2016/winter1516_lecture4.pdf</a:t>
            </a:r>
          </a:p>
        </p:txBody>
      </p:sp>
    </p:spTree>
    <p:extLst>
      <p:ext uri="{BB962C8B-B14F-4D97-AF65-F5344CB8AC3E}">
        <p14:creationId xmlns:p14="http://schemas.microsoft.com/office/powerpoint/2010/main" val="3322630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recurrent 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0" y="2270897"/>
            <a:ext cx="10930968" cy="287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55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791" y="1382366"/>
            <a:ext cx="5849996" cy="33221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55" y="1500130"/>
            <a:ext cx="1571895" cy="30537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4" y="5319280"/>
            <a:ext cx="5829300" cy="1123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903" y="5319280"/>
            <a:ext cx="55626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07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2597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Thyroid cancer lymph node metastasis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recurrent 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97" y="1498563"/>
            <a:ext cx="9160030" cy="515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7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2597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Thyroid cancer lymph node metastasis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recurrent neural network with VG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78" y="1314341"/>
            <a:ext cx="10541191" cy="53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32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762" y="910166"/>
            <a:ext cx="2597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Thyroid cancer lymph node metastasis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62" y="22492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24150" y="1257300"/>
            <a:ext cx="1733550" cy="8858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Pre-Emphasis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8725" y="1257300"/>
            <a:ext cx="1733550" cy="8858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Framing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53300" y="1257300"/>
            <a:ext cx="1733550" cy="8858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Windowing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67875" y="1257300"/>
            <a:ext cx="1733550" cy="8858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transform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38725" y="2371725"/>
            <a:ext cx="1733550" cy="8858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Cosine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53300" y="2371725"/>
            <a:ext cx="1733550" cy="8858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Filter Bank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4150" y="2371724"/>
            <a:ext cx="1733550" cy="8858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Delta Energy and Spectrum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603714" y="1257300"/>
            <a:ext cx="1539411" cy="81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오른쪽 화살표 15"/>
          <p:cNvSpPr/>
          <p:nvPr/>
        </p:nvSpPr>
        <p:spPr>
          <a:xfrm>
            <a:off x="4552950" y="1585912"/>
            <a:ext cx="390525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6867525" y="1585912"/>
            <a:ext cx="390525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182100" y="1585912"/>
            <a:ext cx="390525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4514850" y="2696474"/>
            <a:ext cx="390525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6867525" y="2696474"/>
            <a:ext cx="390525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굽은 화살표 20"/>
          <p:cNvSpPr/>
          <p:nvPr/>
        </p:nvSpPr>
        <p:spPr>
          <a:xfrm rot="10800000">
            <a:off x="9175056" y="2424784"/>
            <a:ext cx="795137" cy="512191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2238375" y="1585912"/>
            <a:ext cx="390525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40" y="2324099"/>
            <a:ext cx="844085" cy="844085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10800000">
            <a:off x="2224087" y="2696474"/>
            <a:ext cx="390525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76350" y="1856343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Acoustic voice</a:t>
            </a:r>
            <a:endParaRPr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6216" y="3110966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MFCCs feature</a:t>
            </a:r>
            <a:endParaRPr lang="ko-KR" altLang="en-US" sz="11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55983" y="3878451"/>
            <a:ext cx="5601892" cy="2813344"/>
            <a:chOff x="458450" y="3746705"/>
            <a:chExt cx="5127780" cy="2575239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522" y="3746705"/>
              <a:ext cx="5123708" cy="134746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450" y="5211074"/>
              <a:ext cx="5127780" cy="1110870"/>
            </a:xfrm>
            <a:prstGeom prst="rect">
              <a:avLst/>
            </a:prstGeom>
          </p:spPr>
        </p:pic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787" y="3863958"/>
            <a:ext cx="5572125" cy="28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48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492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1958926" y="3646856"/>
            <a:ext cx="390525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690918" y="3619596"/>
            <a:ext cx="3520938" cy="1629329"/>
            <a:chOff x="2505075" y="2412378"/>
            <a:chExt cx="4219575" cy="1952626"/>
          </a:xfrm>
        </p:grpSpPr>
        <p:sp>
          <p:nvSpPr>
            <p:cNvPr id="34" name="직사각형 33"/>
            <p:cNvSpPr/>
            <p:nvPr/>
          </p:nvSpPr>
          <p:spPr>
            <a:xfrm>
              <a:off x="2505075" y="2412378"/>
              <a:ext cx="4219575" cy="195262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614" y="2649642"/>
              <a:ext cx="1543911" cy="154391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367" y="2600722"/>
              <a:ext cx="2188915" cy="1641750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6780427" y="1703123"/>
            <a:ext cx="857209" cy="4348126"/>
            <a:chOff x="7618304" y="1251544"/>
            <a:chExt cx="1027300" cy="5210897"/>
          </a:xfrm>
        </p:grpSpPr>
        <p:grpSp>
          <p:nvGrpSpPr>
            <p:cNvPr id="38" name="그룹 37"/>
            <p:cNvGrpSpPr/>
            <p:nvPr/>
          </p:nvGrpSpPr>
          <p:grpSpPr>
            <a:xfrm>
              <a:off x="7723974" y="1627535"/>
              <a:ext cx="837398" cy="837398"/>
              <a:chOff x="7480780" y="1296387"/>
              <a:chExt cx="837398" cy="837398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7480780" y="1296387"/>
                <a:ext cx="837398" cy="83739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7258" y="1437886"/>
                <a:ext cx="554400" cy="554400"/>
              </a:xfrm>
              <a:prstGeom prst="rect">
                <a:avLst/>
              </a:prstGeom>
            </p:spPr>
          </p:pic>
        </p:grpSp>
        <p:grpSp>
          <p:nvGrpSpPr>
            <p:cNvPr id="39" name="그룹 38"/>
            <p:cNvGrpSpPr/>
            <p:nvPr/>
          </p:nvGrpSpPr>
          <p:grpSpPr>
            <a:xfrm>
              <a:off x="7723974" y="2751938"/>
              <a:ext cx="837398" cy="837398"/>
              <a:chOff x="7480780" y="2414660"/>
              <a:chExt cx="837398" cy="837398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7480780" y="2414660"/>
                <a:ext cx="837398" cy="83739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7258" y="2554667"/>
                <a:ext cx="554400" cy="554400"/>
              </a:xfrm>
              <a:prstGeom prst="rect">
                <a:avLst/>
              </a:prstGeom>
            </p:spPr>
          </p:pic>
        </p:grpSp>
        <p:grpSp>
          <p:nvGrpSpPr>
            <p:cNvPr id="40" name="그룹 39"/>
            <p:cNvGrpSpPr/>
            <p:nvPr/>
          </p:nvGrpSpPr>
          <p:grpSpPr>
            <a:xfrm>
              <a:off x="7723974" y="3876341"/>
              <a:ext cx="837398" cy="837398"/>
              <a:chOff x="7476464" y="3312841"/>
              <a:chExt cx="837398" cy="837398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7476464" y="3312841"/>
                <a:ext cx="837398" cy="83739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5" name="Picture 2" descr="network ic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7258" y="3468430"/>
                <a:ext cx="554400" cy="55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타원 40"/>
            <p:cNvSpPr/>
            <p:nvPr/>
          </p:nvSpPr>
          <p:spPr>
            <a:xfrm>
              <a:off x="7716506" y="5469823"/>
              <a:ext cx="837398" cy="837399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149810" y="4895134"/>
              <a:ext cx="0" cy="458182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7618304" y="1251544"/>
              <a:ext cx="1027300" cy="5210897"/>
            </a:xfrm>
            <a:prstGeom prst="round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solidFill>
                  <a:schemeClr val="tx1"/>
                </a:solidFill>
              </a:endParaRPr>
            </a:p>
          </p:txBody>
        </p:sp>
      </p:grpSp>
      <p:sp>
        <p:nvSpPr>
          <p:cNvPr id="50" name="오른쪽 화살표 49"/>
          <p:cNvSpPr/>
          <p:nvPr/>
        </p:nvSpPr>
        <p:spPr>
          <a:xfrm>
            <a:off x="6322600" y="3686436"/>
            <a:ext cx="325866" cy="1907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509010" y="1183907"/>
            <a:ext cx="5287453" cy="496850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977930" y="1313629"/>
            <a:ext cx="293112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diagnosis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diagnosis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Vocal fold nodules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Vocal cord attachment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Resonance point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Breathing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Vocal therapy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...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직선 연결선 52"/>
          <p:cNvCxnSpPr>
            <a:stCxn id="48" idx="6"/>
          </p:cNvCxnSpPr>
          <p:nvPr/>
        </p:nvCxnSpPr>
        <p:spPr>
          <a:xfrm flipV="1">
            <a:off x="7567350" y="1703123"/>
            <a:ext cx="1547774" cy="6631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7575658" y="2242686"/>
            <a:ext cx="1539466" cy="12355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8" idx="6"/>
          </p:cNvCxnSpPr>
          <p:nvPr/>
        </p:nvCxnSpPr>
        <p:spPr>
          <a:xfrm>
            <a:off x="7567350" y="2366236"/>
            <a:ext cx="1547774" cy="42509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575658" y="2366236"/>
            <a:ext cx="1539466" cy="31978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46" idx="6"/>
          </p:cNvCxnSpPr>
          <p:nvPr/>
        </p:nvCxnSpPr>
        <p:spPr>
          <a:xfrm flipV="1">
            <a:off x="7567350" y="2791326"/>
            <a:ext cx="1547774" cy="51314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46" idx="6"/>
          </p:cNvCxnSpPr>
          <p:nvPr/>
        </p:nvCxnSpPr>
        <p:spPr>
          <a:xfrm>
            <a:off x="7567350" y="3304471"/>
            <a:ext cx="1547774" cy="4203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561119" y="3303226"/>
            <a:ext cx="1554005" cy="5722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6" idx="6"/>
          </p:cNvCxnSpPr>
          <p:nvPr/>
        </p:nvCxnSpPr>
        <p:spPr>
          <a:xfrm>
            <a:off x="7567350" y="3304471"/>
            <a:ext cx="1547774" cy="16881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44" idx="6"/>
          </p:cNvCxnSpPr>
          <p:nvPr/>
        </p:nvCxnSpPr>
        <p:spPr>
          <a:xfrm flipV="1">
            <a:off x="7567350" y="2791326"/>
            <a:ext cx="1547774" cy="14513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44" idx="6"/>
          </p:cNvCxnSpPr>
          <p:nvPr/>
        </p:nvCxnSpPr>
        <p:spPr>
          <a:xfrm flipV="1">
            <a:off x="7567350" y="3893330"/>
            <a:ext cx="1547774" cy="34937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41" idx="6"/>
          </p:cNvCxnSpPr>
          <p:nvPr/>
        </p:nvCxnSpPr>
        <p:spPr>
          <a:xfrm flipV="1">
            <a:off x="7561119" y="4434261"/>
            <a:ext cx="1554005" cy="113809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568875" y="5581926"/>
            <a:ext cx="1546249" cy="4940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44" idx="6"/>
          </p:cNvCxnSpPr>
          <p:nvPr/>
        </p:nvCxnSpPr>
        <p:spPr>
          <a:xfrm>
            <a:off x="7567350" y="4242706"/>
            <a:ext cx="1547774" cy="183324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7575658" y="2791326"/>
            <a:ext cx="1539466" cy="27906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928038" y="3237701"/>
            <a:ext cx="304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Vocal Maestro Application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8451" y="425446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 Input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601562" y="5346243"/>
            <a:ext cx="522747" cy="2671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Pre-Emphasis</a:t>
            </a:r>
            <a:endParaRPr lang="ko-KR" altLang="en-US" sz="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299515" y="5346243"/>
            <a:ext cx="522747" cy="2671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Framing</a:t>
            </a:r>
            <a:endParaRPr lang="ko-KR" altLang="en-US" sz="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997468" y="5346243"/>
            <a:ext cx="522747" cy="2671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Windowing</a:t>
            </a:r>
            <a:endParaRPr lang="ko-KR" altLang="en-US" sz="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95420" y="5346243"/>
            <a:ext cx="522747" cy="2671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</a:t>
            </a:r>
          </a:p>
          <a:p>
            <a:pPr algn="ctr"/>
            <a:r>
              <a:rPr lang="en-US" altLang="ko-KR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transform</a:t>
            </a:r>
            <a:endParaRPr lang="ko-KR" altLang="en-US" sz="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299515" y="5682295"/>
            <a:ext cx="522747" cy="2671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Cosine</a:t>
            </a:r>
            <a:r>
              <a:rPr lang="ko-KR" altLang="en-US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997468" y="5682295"/>
            <a:ext cx="522747" cy="2671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Filter Bank</a:t>
            </a:r>
            <a:endParaRPr lang="ko-KR" altLang="en-US" sz="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601562" y="5682294"/>
            <a:ext cx="522747" cy="2671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Delta Energy and Spectrum</a:t>
            </a:r>
            <a:endParaRPr lang="ko-KR" altLang="en-US" sz="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grayscl/>
            <a:lum bright="-40000" contrast="-40000"/>
          </a:blip>
          <a:stretch>
            <a:fillRect/>
          </a:stretch>
        </p:blipFill>
        <p:spPr>
          <a:xfrm>
            <a:off x="2962151" y="5346243"/>
            <a:ext cx="464205" cy="244550"/>
          </a:xfrm>
          <a:prstGeom prst="rect">
            <a:avLst/>
          </a:prstGeom>
          <a:noFill/>
        </p:spPr>
      </p:pic>
      <p:sp>
        <p:nvSpPr>
          <p:cNvPr id="78" name="오른쪽 화살표 77"/>
          <p:cNvSpPr/>
          <p:nvPr/>
        </p:nvSpPr>
        <p:spPr>
          <a:xfrm>
            <a:off x="4153031" y="5445335"/>
            <a:ext cx="117762" cy="689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4850984" y="5445335"/>
            <a:ext cx="117762" cy="689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5548936" y="5445335"/>
            <a:ext cx="117762" cy="689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81" name="오른쪽 화살표 80"/>
          <p:cNvSpPr/>
          <p:nvPr/>
        </p:nvSpPr>
        <p:spPr>
          <a:xfrm rot="10800000">
            <a:off x="4141542" y="5780222"/>
            <a:ext cx="117762" cy="689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82" name="오른쪽 화살표 81"/>
          <p:cNvSpPr/>
          <p:nvPr/>
        </p:nvSpPr>
        <p:spPr>
          <a:xfrm rot="10800000">
            <a:off x="4850984" y="5780222"/>
            <a:ext cx="117762" cy="689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83" name="굽은 화살표 82"/>
          <p:cNvSpPr/>
          <p:nvPr/>
        </p:nvSpPr>
        <p:spPr>
          <a:xfrm rot="10800000">
            <a:off x="5546812" y="5698294"/>
            <a:ext cx="239771" cy="154450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84" name="오른쪽 화살표 83"/>
          <p:cNvSpPr/>
          <p:nvPr/>
        </p:nvSpPr>
        <p:spPr>
          <a:xfrm>
            <a:off x="3455078" y="5445335"/>
            <a:ext cx="117762" cy="689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13" y="5667933"/>
            <a:ext cx="254531" cy="254531"/>
          </a:xfrm>
          <a:prstGeom prst="rect">
            <a:avLst/>
          </a:prstGeom>
        </p:spPr>
      </p:pic>
      <p:sp>
        <p:nvSpPr>
          <p:cNvPr id="86" name="오른쪽 화살표 85"/>
          <p:cNvSpPr/>
          <p:nvPr/>
        </p:nvSpPr>
        <p:spPr>
          <a:xfrm rot="10800000">
            <a:off x="3450769" y="5780222"/>
            <a:ext cx="117762" cy="689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164982" y="5526883"/>
            <a:ext cx="271228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" b="1" dirty="0">
                <a:latin typeface="Arial" panose="020B0604020202020204" pitchFamily="34" charset="0"/>
                <a:cs typeface="Arial" panose="020B0604020202020204" pitchFamily="34" charset="0"/>
              </a:rPr>
              <a:t>Acoustic voice</a:t>
            </a:r>
            <a:endParaRPr lang="ko-KR" altLang="en-US" sz="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069960" y="5905211"/>
            <a:ext cx="274434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" b="1" dirty="0">
                <a:latin typeface="Arial" panose="020B0604020202020204" pitchFamily="34" charset="0"/>
                <a:cs typeface="Arial" panose="020B0604020202020204" pitchFamily="34" charset="0"/>
              </a:rPr>
              <a:t>MFCCs feature</a:t>
            </a:r>
            <a:endParaRPr lang="ko-KR" altLang="en-US" sz="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31" y="5373483"/>
            <a:ext cx="464400" cy="46440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6780068" y="1239205"/>
            <a:ext cx="857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AI Server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61" y="1377109"/>
            <a:ext cx="615229" cy="615229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31" y="1377109"/>
            <a:ext cx="615229" cy="615229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02" y="1376923"/>
            <a:ext cx="615600" cy="615600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2764834" y="2104626"/>
            <a:ext cx="33778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Electronic Medical Records (EMR)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Personal Health Record (PHR)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Lifelog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Time-series Voice Data Set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228118" y="3355664"/>
            <a:ext cx="1539411" cy="810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746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492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0" y="1469649"/>
            <a:ext cx="11112130" cy="48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4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tatic1.squarespace.com/static/5213a664e4b01a5565dc90f1/t/57cef39fb3db2b3b65f5a5a6/1473180595233/?format=10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62" y="767600"/>
            <a:ext cx="7766424" cy="600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4925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07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171" y="2696577"/>
            <a:ext cx="7980197" cy="1200329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+mj-lt"/>
                <a:cs typeface="Arial" panose="020B0604020202020204" pitchFamily="34" charset="0"/>
              </a:rPr>
              <a:t>비지도 학습 </a:t>
            </a:r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[</a:t>
            </a:r>
            <a:r>
              <a:rPr lang="en-US" altLang="ko-KR" sz="3600" b="1" dirty="0" err="1">
                <a:latin typeface="+mj-lt"/>
                <a:cs typeface="Arial" panose="020B0604020202020204" pitchFamily="34" charset="0"/>
              </a:rPr>
              <a:t>Unupervised</a:t>
            </a:r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 Learning]</a:t>
            </a:r>
          </a:p>
          <a:p>
            <a:pPr algn="ctr"/>
            <a:r>
              <a:rPr lang="en-US" altLang="ko-KR" sz="3600" b="1" dirty="0" err="1">
                <a:latin typeface="+mj-lt"/>
                <a:cs typeface="Arial" panose="020B0604020202020204" pitchFamily="34" charset="0"/>
              </a:rPr>
              <a:t>Autoencoder</a:t>
            </a:r>
            <a:endParaRPr lang="en-US" altLang="ko-KR" sz="36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784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580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Principle Component Analysis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66" y="1385067"/>
            <a:ext cx="6831978" cy="47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2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[Perceptron]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54" y="1176526"/>
            <a:ext cx="8186039" cy="53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54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263" y="1380930"/>
            <a:ext cx="7077628" cy="48425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6762" y="224925"/>
            <a:ext cx="3580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Principle Component Analysis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920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06149">
            <a:off x="2401263" y="1380930"/>
            <a:ext cx="7077628" cy="48425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6762" y="224925"/>
            <a:ext cx="3580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Principle Component Analysis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837204" y="3580688"/>
            <a:ext cx="0" cy="367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238715" y="3948157"/>
            <a:ext cx="0" cy="367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5698622" y="3948157"/>
            <a:ext cx="0" cy="367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715429" y="3673267"/>
            <a:ext cx="0" cy="274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176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3580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Principle Component Analysis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PCA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63" y="910166"/>
            <a:ext cx="8395223" cy="50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772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3580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Principle Component Analysis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1462310"/>
            <a:ext cx="69818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0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cdn-images-1.medium.com/max/1600/1*44eDEuZBEsmG_TCAKRI3Kw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64" y="2398695"/>
            <a:ext cx="6358220" cy="36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63724" y="1331608"/>
            <a:ext cx="9240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오토인코더는 </a:t>
            </a:r>
            <a:r>
              <a:rPr lang="en-US" altLang="ko-KR" dirty="0"/>
              <a:t>Output</a:t>
            </a:r>
            <a:r>
              <a:rPr lang="ko-KR" altLang="en-US" dirty="0"/>
              <a:t>을 </a:t>
            </a:r>
            <a:r>
              <a:rPr lang="en-US" altLang="ko-KR" dirty="0"/>
              <a:t>Input</a:t>
            </a:r>
            <a:r>
              <a:rPr lang="ko-KR" altLang="en-US" dirty="0"/>
              <a:t>의 근사로 하는 함수를 학습하는 비지도 학습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57" y="3262314"/>
            <a:ext cx="1221957" cy="1226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073" y="3262314"/>
            <a:ext cx="1217515" cy="12130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328604" y="3753481"/>
            <a:ext cx="367469" cy="2307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9537107" y="3760147"/>
            <a:ext cx="367469" cy="2307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073" y="5149511"/>
            <a:ext cx="1221957" cy="1226402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10827830" y="4577310"/>
            <a:ext cx="0" cy="46794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8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Autoencoder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6" y="2033135"/>
            <a:ext cx="10787639" cy="442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 descr="Training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4" y="1271134"/>
            <a:ext cx="24384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37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62220" y="2179178"/>
            <a:ext cx="10549097" cy="2781202"/>
            <a:chOff x="1333144" y="2225102"/>
            <a:chExt cx="7749355" cy="2043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144" y="2484637"/>
              <a:ext cx="1219200" cy="1524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1698" y="2900229"/>
              <a:ext cx="554249" cy="6928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3299" y="2484636"/>
              <a:ext cx="1219200" cy="1524000"/>
            </a:xfrm>
            <a:prstGeom prst="rect">
              <a:avLst/>
            </a:prstGeom>
          </p:spPr>
        </p:pic>
        <p:pic>
          <p:nvPicPr>
            <p:cNvPr id="10" name="Picture 2" descr="https://cdn-images-1.medium.com/max/1600/1*44eDEuZBEsmG_TCAKRI3Kw@2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636" y="2225102"/>
              <a:ext cx="3589050" cy="2043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>
            <a:off x="1461331" y="1538244"/>
            <a:ext cx="0" cy="85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0467174" y="1538244"/>
            <a:ext cx="0" cy="85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461331" y="1538244"/>
            <a:ext cx="9007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24328" y="122386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788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04" y="2532480"/>
            <a:ext cx="1659681" cy="2074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636" y="2532478"/>
            <a:ext cx="1659681" cy="2074601"/>
          </a:xfrm>
          <a:prstGeom prst="rect">
            <a:avLst/>
          </a:prstGeom>
        </p:spPr>
      </p:pic>
      <p:pic>
        <p:nvPicPr>
          <p:cNvPr id="10" name="Picture 2" descr="https://cdn-images-1.medium.com/max/1600/1*44eDEuZBEsmG_TCAKRI3Kw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17" y="2179178"/>
            <a:ext cx="4885727" cy="27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461331" y="1538244"/>
            <a:ext cx="0" cy="85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0467174" y="1538244"/>
            <a:ext cx="0" cy="85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461331" y="1538244"/>
            <a:ext cx="9007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24328" y="122386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217565" y="2532478"/>
            <a:ext cx="1659681" cy="20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9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cdn-images-1.medium.com/max/1600/1*44eDEuZBEsmG_TCAKRI3Kw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64" y="2398695"/>
            <a:ext cx="6358220" cy="36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57" y="3262314"/>
            <a:ext cx="1221957" cy="1226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073" y="3262314"/>
            <a:ext cx="1217515" cy="12130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328604" y="3753481"/>
            <a:ext cx="367469" cy="2307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9537107" y="3760147"/>
            <a:ext cx="367469" cy="2307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35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cdn-images-1.medium.com/max/1600/1*44eDEuZBEsmG_TCAKRI3Kw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64" y="2398695"/>
            <a:ext cx="6358220" cy="36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57" y="3262314"/>
            <a:ext cx="1221957" cy="1226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073" y="3262314"/>
            <a:ext cx="1217515" cy="12130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328604" y="3753481"/>
            <a:ext cx="367469" cy="2307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9537107" y="3760147"/>
            <a:ext cx="367469" cy="2307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631963" y="2726108"/>
            <a:ext cx="485401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631963" y="5117506"/>
            <a:ext cx="485401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220199" y="2998149"/>
            <a:ext cx="359065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220199" y="4851162"/>
            <a:ext cx="359920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271332" y="3268011"/>
            <a:ext cx="155675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271332" y="4599731"/>
            <a:ext cx="155675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6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[Perceptron]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37" y="2012187"/>
            <a:ext cx="2957137" cy="3317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70" y="1680687"/>
            <a:ext cx="6452475" cy="40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7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UNET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132" y="1227330"/>
            <a:ext cx="8136683" cy="54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81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UNET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45" y="1464756"/>
            <a:ext cx="8423910" cy="52806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55194" y="1095424"/>
            <a:ext cx="44816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err="1"/>
              <a:t>Retina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blood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vessel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segmentation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with</a:t>
            </a:r>
            <a:r>
              <a:rPr lang="ko-KR" altLang="en-US" sz="1600" dirty="0"/>
              <a:t> U-NET</a:t>
            </a:r>
          </a:p>
        </p:txBody>
      </p:sp>
    </p:spTree>
    <p:extLst>
      <p:ext uri="{BB962C8B-B14F-4D97-AF65-F5344CB8AC3E}">
        <p14:creationId xmlns:p14="http://schemas.microsoft.com/office/powerpoint/2010/main" val="3332212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171" y="2696577"/>
            <a:ext cx="7980197" cy="1200329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+mj-lt"/>
                <a:cs typeface="Arial" panose="020B0604020202020204" pitchFamily="34" charset="0"/>
              </a:rPr>
              <a:t>비지도 학습 </a:t>
            </a:r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[</a:t>
            </a:r>
            <a:r>
              <a:rPr lang="en-US" altLang="ko-KR" sz="3600" b="1" dirty="0" err="1">
                <a:latin typeface="+mj-lt"/>
                <a:cs typeface="Arial" panose="020B0604020202020204" pitchFamily="34" charset="0"/>
              </a:rPr>
              <a:t>Unupervised</a:t>
            </a:r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 Learning]</a:t>
            </a:r>
          </a:p>
          <a:p>
            <a:pPr algn="ctr"/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Generative Adversarial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13753" y="38969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적대적인</a:t>
            </a:r>
          </a:p>
        </p:txBody>
      </p:sp>
    </p:spTree>
    <p:extLst>
      <p:ext uri="{BB962C8B-B14F-4D97-AF65-F5344CB8AC3E}">
        <p14:creationId xmlns:p14="http://schemas.microsoft.com/office/powerpoint/2010/main" val="4231544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http://dimg.donga.com/ugc/CDB/BZIT/Article/5a/68/17/be/5a6817be0b69d27382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061" y="1444551"/>
            <a:ext cx="7362825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557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98" y="1143172"/>
            <a:ext cx="9545003" cy="537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0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36" y="1720775"/>
            <a:ext cx="8677275" cy="4886325"/>
          </a:xfrm>
          <a:prstGeom prst="rect">
            <a:avLst/>
          </a:prstGeom>
        </p:spPr>
      </p:pic>
      <p:pic>
        <p:nvPicPr>
          <p:cNvPr id="29698" name="Picture 2" descr="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157" y="2190416"/>
            <a:ext cx="1512987" cy="14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28" y="3842470"/>
            <a:ext cx="1266825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28" y="4452070"/>
            <a:ext cx="1266825" cy="60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01681" y="5074806"/>
            <a:ext cx="12668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99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36" y="1720775"/>
            <a:ext cx="8677275" cy="4886325"/>
          </a:xfrm>
          <a:prstGeom prst="rect">
            <a:avLst/>
          </a:prstGeom>
        </p:spPr>
      </p:pic>
      <p:pic>
        <p:nvPicPr>
          <p:cNvPr id="29698" name="Picture 2" descr="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157" y="2190416"/>
            <a:ext cx="1512987" cy="14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83" y="3810755"/>
            <a:ext cx="13239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60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36" y="1720775"/>
            <a:ext cx="8677275" cy="4886325"/>
          </a:xfrm>
          <a:prstGeom prst="rect">
            <a:avLst/>
          </a:prstGeom>
        </p:spPr>
      </p:pic>
      <p:pic>
        <p:nvPicPr>
          <p:cNvPr id="29698" name="Picture 2" descr="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157" y="2190416"/>
            <a:ext cx="1512987" cy="14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81" y="3790727"/>
            <a:ext cx="12287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82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36" y="1720775"/>
            <a:ext cx="8677275" cy="4886325"/>
          </a:xfrm>
          <a:prstGeom prst="rect">
            <a:avLst/>
          </a:prstGeom>
        </p:spPr>
      </p:pic>
      <p:pic>
        <p:nvPicPr>
          <p:cNvPr id="29698" name="Picture 2" descr="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157" y="2190416"/>
            <a:ext cx="1512987" cy="14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56" y="3871556"/>
            <a:ext cx="12477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8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generative adversarial networks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35" y="1732129"/>
            <a:ext cx="10503477" cy="458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06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[Perceptron]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37" y="2012187"/>
            <a:ext cx="2957137" cy="33173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871" y="1674804"/>
            <a:ext cx="5636305" cy="39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1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47" y="1230311"/>
            <a:ext cx="7065818" cy="23292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55" y="4138348"/>
            <a:ext cx="7074477" cy="2320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5509" y="2210292"/>
            <a:ext cx="105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Real data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81" y="4956930"/>
            <a:ext cx="851251" cy="837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97" y="4690758"/>
            <a:ext cx="1362075" cy="13525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2591918" y="5251665"/>
            <a:ext cx="322115" cy="23073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621" y="3268410"/>
            <a:ext cx="1314450" cy="129540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0212224" y="2956845"/>
            <a:ext cx="367469" cy="23928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0204958" y="4563810"/>
            <a:ext cx="374735" cy="23038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1385846" y="4679000"/>
            <a:ext cx="0" cy="207217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902334" y="6742632"/>
            <a:ext cx="948351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902334" y="6152972"/>
            <a:ext cx="0" cy="58966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233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2" name="Picture 2" descr="https://postfiles.pstatic.net/MjAxODAzMDJfMTQw/MDAxNTE5OTc2Njk3NjUy._5ojazH8gTnwJZcmSyY252_2WEshVJ_WgJAKItiCORIg.X_vceb9g3QTrLK4YtpgVQFipnv3TO0M-aqSpzwB_C3Ig.PNG.barbby20/image_3782307301519976693703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4" y="1246830"/>
            <a:ext cx="11136919" cy="56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6762" y="877498"/>
            <a:ext cx="994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CycleGAN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64376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2" name="Picture 2" descr="The power of CycleGANs!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872" y="1142065"/>
            <a:ext cx="7889203" cy="57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428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17" y="910166"/>
            <a:ext cx="8687114" cy="58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6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448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GAN: Generative Adversarial Network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6" name="Picture 2" descr="https://hardikbansal.github.io/CycleGANBlog/images/img_transl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94" y="910166"/>
            <a:ext cx="9527359" cy="589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6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769" y="2696577"/>
            <a:ext cx="4235007" cy="646331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Deep learning ETC</a:t>
            </a:r>
          </a:p>
        </p:txBody>
      </p:sp>
    </p:spTree>
    <p:extLst>
      <p:ext uri="{BB962C8B-B14F-4D97-AF65-F5344CB8AC3E}">
        <p14:creationId xmlns:p14="http://schemas.microsoft.com/office/powerpoint/2010/main" val="6586315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2" y="224925"/>
            <a:ext cx="2534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Image Augmentation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10343" y="1316489"/>
            <a:ext cx="9666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실무에서는 고성능의 모델을 학습할 만큼 데이터를 확보하지 못하는 경우가 많다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이럴 때</a:t>
            </a:r>
            <a:r>
              <a:rPr lang="en-US" altLang="ko-KR" dirty="0"/>
              <a:t>, </a:t>
            </a:r>
            <a:r>
              <a:rPr lang="ko-KR" altLang="en-US" dirty="0"/>
              <a:t>학습 데이터의 수를 늘리거나 기존에 학습된 인공신경망을 재활용 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1986" name="Picture 2" descr="https://t1.daumcdn.net/cfile/tistory/997C0E3A5A37BA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22" y="2549425"/>
            <a:ext cx="3935682" cy="3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s://raw.githubusercontent.com/aleju/imgaug/master/images/small_overview/noop_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65" y="3902903"/>
            <a:ext cx="18288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230168" y="4356625"/>
            <a:ext cx="1196411" cy="321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017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276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Online Augmentation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68" y="3365143"/>
            <a:ext cx="1121973" cy="1121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803" y="2596238"/>
            <a:ext cx="2497237" cy="2657203"/>
          </a:xfrm>
          <a:prstGeom prst="rect">
            <a:avLst/>
          </a:prstGeom>
        </p:spPr>
      </p:pic>
      <p:sp>
        <p:nvSpPr>
          <p:cNvPr id="11" name="원호 10"/>
          <p:cNvSpPr/>
          <p:nvPr/>
        </p:nvSpPr>
        <p:spPr>
          <a:xfrm rot="20094096">
            <a:off x="3722462" y="2394572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 rot="7404147">
            <a:off x="4006060" y="2475156"/>
            <a:ext cx="2899366" cy="2899366"/>
          </a:xfrm>
          <a:prstGeom prst="arc">
            <a:avLst>
              <a:gd name="adj1" fmla="val 16199998"/>
              <a:gd name="adj2" fmla="val 0"/>
            </a:avLst>
          </a:prstGeom>
          <a:ln w="88900">
            <a:solidFill>
              <a:schemeClr val="accent6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4829" y="5481323"/>
            <a:ext cx="268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Online Data Augmentation</a:t>
            </a:r>
          </a:p>
          <a:p>
            <a:pPr algn="ctr"/>
            <a:r>
              <a:rPr lang="en-US" altLang="ko-KR" dirty="0"/>
              <a:t>Size, Angle, Contrast ....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80980" y="1395909"/>
            <a:ext cx="27106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 Set</a:t>
            </a:r>
          </a:p>
          <a:p>
            <a:pPr algn="ctr"/>
            <a:r>
              <a:rPr lang="en-US" altLang="ko-KR" dirty="0"/>
              <a:t>about 70~80%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35147" y="2271507"/>
            <a:ext cx="402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Random parameter + 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Pre-trained Model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4" descr="Neural Network Architectures Eugenio Culurciel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08" y="1314341"/>
            <a:ext cx="8367332" cy="54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3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Pre-trained Model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79" y="1815870"/>
            <a:ext cx="6156614" cy="4520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2" y="1248585"/>
            <a:ext cx="49911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[Perceptron]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26" y="1268812"/>
            <a:ext cx="11183895" cy="548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21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AutoML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18" y="958798"/>
            <a:ext cx="6168707" cy="5760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07464" y="6286637"/>
            <a:ext cx="2548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https://autokeras.com/</a:t>
            </a:r>
          </a:p>
        </p:txBody>
      </p:sp>
    </p:spTree>
    <p:extLst>
      <p:ext uri="{BB962C8B-B14F-4D97-AF65-F5344CB8AC3E}">
        <p14:creationId xmlns:p14="http://schemas.microsoft.com/office/powerpoint/2010/main" val="24257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AutoML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96" y="4152320"/>
            <a:ext cx="3505200" cy="1971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31" y="4255076"/>
            <a:ext cx="5953570" cy="1766162"/>
          </a:xfrm>
          <a:prstGeom prst="rect">
            <a:avLst/>
          </a:prstGeom>
        </p:spPr>
      </p:pic>
      <p:pic>
        <p:nvPicPr>
          <p:cNvPr id="47106" name="Picture 2" descr="draw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82" y="934904"/>
            <a:ext cx="8527983" cy="27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3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8745" y="2696577"/>
            <a:ext cx="2127057" cy="646331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83757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AutoML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72" y="1566137"/>
            <a:ext cx="7237857" cy="4494848"/>
          </a:xfrm>
          <a:prstGeom prst="rect">
            <a:avLst/>
          </a:prstGeom>
        </p:spPr>
      </p:pic>
      <p:pic>
        <p:nvPicPr>
          <p:cNvPr id="52226" name="Picture 2" descr="Thyroi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75" y="835973"/>
            <a:ext cx="1615812" cy="20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65916" y="726878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Thyroid IF: 7.557 (Accepted)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4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733" b="1" dirty="0">
                <a:solidFill>
                  <a:schemeClr val="tx1"/>
                </a:solidFill>
              </a:rPr>
              <a:t>METHOD &amp; Materials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1683" y="1482790"/>
            <a:ext cx="11373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v"/>
            </a:pPr>
            <a:r>
              <a:rPr lang="en-US" altLang="ko-KR" sz="2400" dirty="0"/>
              <a:t>Training Set</a:t>
            </a:r>
          </a:p>
          <a:p>
            <a:pPr marL="838179" lvl="1" indent="-38099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FF"/>
                </a:solidFill>
              </a:rPr>
              <a:t>500 patients </a:t>
            </a:r>
            <a:r>
              <a:rPr lang="en-US" altLang="ko-KR" sz="2400" dirty="0"/>
              <a:t>and </a:t>
            </a:r>
            <a:r>
              <a:rPr lang="ko-KR" altLang="en-US" sz="2400" dirty="0"/>
              <a:t>1,8</a:t>
            </a:r>
            <a:r>
              <a:rPr lang="en-US" altLang="ko-KR" sz="2400" dirty="0"/>
              <a:t>00</a:t>
            </a:r>
            <a:r>
              <a:rPr lang="ko-KR" altLang="en-US" sz="2400" dirty="0"/>
              <a:t> </a:t>
            </a:r>
            <a:r>
              <a:rPr lang="en-US" altLang="ko-KR" sz="2400" dirty="0"/>
              <a:t>US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images</a:t>
            </a:r>
            <a:r>
              <a:rPr lang="en-US" altLang="ko-KR" sz="2400" dirty="0"/>
              <a:t> with rectangle mask image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73" y="2548553"/>
            <a:ext cx="5538313" cy="415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328" y="2548553"/>
            <a:ext cx="5538313" cy="415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8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</a:rPr>
              <a:t>METHOD &amp; Materials</a:t>
            </a:r>
          </a:p>
        </p:txBody>
      </p:sp>
      <p:pic>
        <p:nvPicPr>
          <p:cNvPr id="2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" y="2897202"/>
            <a:ext cx="2313349" cy="247400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254515" y="3546109"/>
            <a:ext cx="1267903" cy="1591335"/>
            <a:chOff x="2437103" y="3270757"/>
            <a:chExt cx="1987373" cy="146646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" name="Cube 41"/>
            <p:cNvSpPr/>
            <p:nvPr/>
          </p:nvSpPr>
          <p:spPr>
            <a:xfrm>
              <a:off x="2437103" y="3270757"/>
              <a:ext cx="726860" cy="1466468"/>
            </a:xfrm>
            <a:prstGeom prst="cube">
              <a:avLst>
                <a:gd name="adj" fmla="val 53064"/>
              </a:avLst>
            </a:prstGeom>
            <a:grpFill/>
            <a:ln w="19050"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67" b="1" dirty="0" err="1">
                  <a:solidFill>
                    <a:schemeClr val="accent6">
                      <a:lumMod val="25000"/>
                    </a:schemeClr>
                  </a:solidFill>
                  <a:latin typeface="+mn-ea"/>
                  <a:cs typeface="Arial" panose="020B0604020202020204" pitchFamily="34" charset="0"/>
                </a:rPr>
                <a:t>conv</a:t>
              </a:r>
              <a:endParaRPr lang="ko-KR" altLang="en-US" sz="1067" b="1" dirty="0">
                <a:solidFill>
                  <a:schemeClr val="accent6">
                    <a:lumMod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6" name="Cube 41"/>
            <p:cNvSpPr/>
            <p:nvPr/>
          </p:nvSpPr>
          <p:spPr>
            <a:xfrm>
              <a:off x="2831811" y="3391711"/>
              <a:ext cx="666909" cy="1345514"/>
            </a:xfrm>
            <a:prstGeom prst="cube">
              <a:avLst>
                <a:gd name="adj" fmla="val 53064"/>
              </a:avLst>
            </a:prstGeom>
            <a:grpFill/>
            <a:ln w="19050"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67" b="1" dirty="0" err="1">
                  <a:solidFill>
                    <a:schemeClr val="accent6">
                      <a:lumMod val="25000"/>
                    </a:schemeClr>
                  </a:solidFill>
                  <a:latin typeface="+mn-ea"/>
                  <a:cs typeface="Arial" panose="020B0604020202020204" pitchFamily="34" charset="0"/>
                </a:rPr>
                <a:t>conv</a:t>
              </a:r>
              <a:endParaRPr lang="ko-KR" altLang="en-US" sz="1067" b="1" dirty="0">
                <a:solidFill>
                  <a:schemeClr val="accent6">
                    <a:lumMod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7" name="Cube 41"/>
            <p:cNvSpPr/>
            <p:nvPr/>
          </p:nvSpPr>
          <p:spPr>
            <a:xfrm>
              <a:off x="3203131" y="3508443"/>
              <a:ext cx="609050" cy="1228782"/>
            </a:xfrm>
            <a:prstGeom prst="cube">
              <a:avLst>
                <a:gd name="adj" fmla="val 53064"/>
              </a:avLst>
            </a:prstGeom>
            <a:grpFill/>
            <a:ln w="19050"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67" b="1" dirty="0" err="1">
                  <a:solidFill>
                    <a:schemeClr val="accent6">
                      <a:lumMod val="25000"/>
                    </a:schemeClr>
                  </a:solidFill>
                  <a:latin typeface="+mn-ea"/>
                  <a:cs typeface="Arial" panose="020B0604020202020204" pitchFamily="34" charset="0"/>
                </a:rPr>
                <a:t>conv</a:t>
              </a:r>
              <a:endParaRPr lang="ko-KR" altLang="en-US" sz="1067" b="1" dirty="0">
                <a:solidFill>
                  <a:schemeClr val="accent6">
                    <a:lumMod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8" name="Cube 41"/>
            <p:cNvSpPr/>
            <p:nvPr/>
          </p:nvSpPr>
          <p:spPr>
            <a:xfrm>
              <a:off x="3544373" y="3508443"/>
              <a:ext cx="609050" cy="1228782"/>
            </a:xfrm>
            <a:prstGeom prst="cube">
              <a:avLst>
                <a:gd name="adj" fmla="val 53064"/>
              </a:avLst>
            </a:prstGeom>
            <a:grpFill/>
            <a:ln w="19050"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67" b="1" dirty="0" err="1">
                  <a:solidFill>
                    <a:schemeClr val="accent6">
                      <a:lumMod val="25000"/>
                    </a:schemeClr>
                  </a:solidFill>
                  <a:latin typeface="+mn-ea"/>
                  <a:cs typeface="Arial" panose="020B0604020202020204" pitchFamily="34" charset="0"/>
                </a:rPr>
                <a:t>conv</a:t>
              </a:r>
              <a:endParaRPr lang="ko-KR" altLang="en-US" sz="1067" b="1" dirty="0">
                <a:solidFill>
                  <a:schemeClr val="accent6">
                    <a:lumMod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9" name="Cube 41"/>
            <p:cNvSpPr/>
            <p:nvPr/>
          </p:nvSpPr>
          <p:spPr>
            <a:xfrm>
              <a:off x="3891177" y="3661273"/>
              <a:ext cx="533299" cy="1075951"/>
            </a:xfrm>
            <a:prstGeom prst="cube">
              <a:avLst>
                <a:gd name="adj" fmla="val 53064"/>
              </a:avLst>
            </a:prstGeom>
            <a:grpFill/>
            <a:ln w="19050"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67" b="1" dirty="0" err="1">
                  <a:solidFill>
                    <a:schemeClr val="accent6">
                      <a:lumMod val="25000"/>
                    </a:schemeClr>
                  </a:solidFill>
                  <a:latin typeface="+mn-ea"/>
                  <a:cs typeface="Arial" panose="020B0604020202020204" pitchFamily="34" charset="0"/>
                </a:rPr>
                <a:t>conv</a:t>
              </a:r>
              <a:endParaRPr lang="ko-KR" altLang="en-US" sz="1067" b="1" dirty="0">
                <a:solidFill>
                  <a:schemeClr val="accent6">
                    <a:lumMod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2032789" y="4483101"/>
            <a:ext cx="1123491" cy="47245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7" b="1" dirty="0">
                <a:solidFill>
                  <a:schemeClr val="accent2"/>
                </a:solidFill>
                <a:latin typeface="+mn-ea"/>
              </a:rPr>
              <a:t>INPUT</a:t>
            </a:r>
            <a:endParaRPr lang="ko-KR" altLang="en-US" sz="1467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32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31" y="2816128"/>
            <a:ext cx="2210573" cy="2555075"/>
          </a:xfrm>
          <a:prstGeom prst="rect">
            <a:avLst/>
          </a:prstGeom>
        </p:spPr>
      </p:pic>
      <p:grpSp>
        <p:nvGrpSpPr>
          <p:cNvPr id="91" name="그룹 90"/>
          <p:cNvGrpSpPr/>
          <p:nvPr/>
        </p:nvGrpSpPr>
        <p:grpSpPr>
          <a:xfrm>
            <a:off x="6871483" y="2704957"/>
            <a:ext cx="5199501" cy="2401560"/>
            <a:chOff x="5239450" y="1312341"/>
            <a:chExt cx="3899626" cy="1801170"/>
          </a:xfrm>
        </p:grpSpPr>
        <p:sp>
          <p:nvSpPr>
            <p:cNvPr id="34" name="TextBox 33"/>
            <p:cNvSpPr txBox="1"/>
            <p:nvPr/>
          </p:nvSpPr>
          <p:spPr>
            <a:xfrm>
              <a:off x="5850648" y="2874936"/>
              <a:ext cx="8237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7" b="1" dirty="0">
                  <a:solidFill>
                    <a:srgbClr val="0070C0"/>
                  </a:solidFill>
                  <a:latin typeface="Lato Black" panose="020F0A02020204030203"/>
                  <a:cs typeface="Arial" panose="020B0604020202020204" pitchFamily="34" charset="0"/>
                </a:rPr>
                <a:t>B</a:t>
              </a:r>
              <a:r>
                <a:rPr lang="en-US" altLang="ko-KR" sz="933" dirty="0">
                  <a:solidFill>
                    <a:schemeClr val="bg1">
                      <a:lumMod val="50000"/>
                    </a:schemeClr>
                  </a:solidFill>
                  <a:latin typeface="Lato Black" panose="020F0A02020204030203"/>
                  <a:cs typeface="Arial" panose="020B0604020202020204" pitchFamily="34" charset="0"/>
                </a:rPr>
                <a:t>enign</a:t>
              </a:r>
              <a:endParaRPr lang="ko-KR" altLang="en-US" sz="933" dirty="0">
                <a:solidFill>
                  <a:schemeClr val="bg1">
                    <a:lumMod val="50000"/>
                  </a:schemeClr>
                </a:solidFill>
                <a:latin typeface="Lato Black" panose="020F0A02020204030203"/>
                <a:cs typeface="Arial" panose="020B0604020202020204" pitchFamily="34" charset="0"/>
              </a:endParaRPr>
            </a:p>
          </p:txBody>
        </p:sp>
        <p:cxnSp>
          <p:nvCxnSpPr>
            <p:cNvPr id="35" name="Straight Connector 15"/>
            <p:cNvCxnSpPr/>
            <p:nvPr/>
          </p:nvCxnSpPr>
          <p:spPr>
            <a:xfrm>
              <a:off x="5239450" y="3069054"/>
              <a:ext cx="7776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844782" y="2126144"/>
              <a:ext cx="96424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7" b="1" dirty="0">
                  <a:solidFill>
                    <a:srgbClr val="FF0000"/>
                  </a:solidFill>
                  <a:latin typeface="Lato Black" panose="020F0A02020204030203"/>
                  <a:cs typeface="Arial" panose="020B0604020202020204" pitchFamily="34" charset="0"/>
                </a:rPr>
                <a:t>M</a:t>
              </a:r>
              <a:r>
                <a:rPr lang="en-US" altLang="ko-KR" sz="933" dirty="0">
                  <a:solidFill>
                    <a:schemeClr val="bg1">
                      <a:lumMod val="50000"/>
                    </a:schemeClr>
                  </a:solidFill>
                  <a:latin typeface="Lato Black" panose="020F0A02020204030203"/>
                  <a:cs typeface="Arial" panose="020B0604020202020204" pitchFamily="34" charset="0"/>
                </a:rPr>
                <a:t>alignant</a:t>
              </a:r>
              <a:endParaRPr lang="ko-KR" altLang="en-US" sz="933" dirty="0">
                <a:solidFill>
                  <a:schemeClr val="bg1">
                    <a:lumMod val="50000"/>
                  </a:schemeClr>
                </a:solidFill>
                <a:latin typeface="Lato Black" panose="020F0A02020204030203"/>
                <a:cs typeface="Arial" panose="020B0604020202020204" pitchFamily="34" charset="0"/>
              </a:endParaRPr>
            </a:p>
          </p:txBody>
        </p:sp>
        <p:cxnSp>
          <p:nvCxnSpPr>
            <p:cNvPr id="38" name="Straight Connector 21"/>
            <p:cNvCxnSpPr/>
            <p:nvPr/>
          </p:nvCxnSpPr>
          <p:spPr>
            <a:xfrm>
              <a:off x="5239450" y="2332682"/>
              <a:ext cx="77768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850648" y="1637057"/>
              <a:ext cx="8237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7" b="1" dirty="0">
                  <a:solidFill>
                    <a:srgbClr val="0070C0"/>
                  </a:solidFill>
                  <a:latin typeface="Lato Black" panose="020F0A02020204030203"/>
                  <a:cs typeface="Arial" panose="020B0604020202020204" pitchFamily="34" charset="0"/>
                </a:rPr>
                <a:t>B</a:t>
              </a:r>
              <a:r>
                <a:rPr lang="en-US" altLang="ko-KR" sz="933" dirty="0">
                  <a:solidFill>
                    <a:schemeClr val="bg1">
                      <a:lumMod val="50000"/>
                    </a:schemeClr>
                  </a:solidFill>
                  <a:latin typeface="Lato Black" panose="020F0A02020204030203"/>
                  <a:cs typeface="Arial" panose="020B0604020202020204" pitchFamily="34" charset="0"/>
                </a:rPr>
                <a:t>enign</a:t>
              </a:r>
              <a:endParaRPr lang="ko-KR" altLang="en-US" sz="933" dirty="0">
                <a:solidFill>
                  <a:schemeClr val="bg1">
                    <a:lumMod val="50000"/>
                  </a:schemeClr>
                </a:solidFill>
                <a:latin typeface="Lato Black" panose="020F0A02020204030203"/>
                <a:cs typeface="Arial" panose="020B0604020202020204" pitchFamily="34" charset="0"/>
              </a:endParaRPr>
            </a:p>
          </p:txBody>
        </p:sp>
        <p:cxnSp>
          <p:nvCxnSpPr>
            <p:cNvPr id="41" name="Straight Connector 22"/>
            <p:cNvCxnSpPr/>
            <p:nvPr/>
          </p:nvCxnSpPr>
          <p:spPr>
            <a:xfrm>
              <a:off x="5239450" y="1834721"/>
              <a:ext cx="7776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844782" y="1312341"/>
              <a:ext cx="3294294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7" b="1" dirty="0">
                  <a:solidFill>
                    <a:srgbClr val="0070C0"/>
                  </a:solidFill>
                  <a:latin typeface="Lato Black" panose="020F0A02020204030203"/>
                  <a:cs typeface="Arial" panose="020B0604020202020204" pitchFamily="34" charset="0"/>
                </a:rPr>
                <a:t>B</a:t>
              </a:r>
              <a:r>
                <a:rPr lang="en-US" altLang="ko-KR" sz="933" b="1" dirty="0">
                  <a:solidFill>
                    <a:schemeClr val="bg1">
                      <a:lumMod val="50000"/>
                    </a:schemeClr>
                  </a:solidFill>
                  <a:latin typeface="Lato Black" panose="020F0A02020204030203"/>
                  <a:cs typeface="Arial" panose="020B0604020202020204" pitchFamily="34" charset="0"/>
                </a:rPr>
                <a:t>enign</a:t>
              </a:r>
              <a:endParaRPr lang="ko-KR" altLang="en-US" sz="933" b="1" dirty="0">
                <a:solidFill>
                  <a:schemeClr val="bg1">
                    <a:lumMod val="50000"/>
                  </a:schemeClr>
                </a:solidFill>
                <a:latin typeface="Lato Black" panose="020F0A02020204030203"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23"/>
            <p:cNvCxnSpPr/>
            <p:nvPr/>
          </p:nvCxnSpPr>
          <p:spPr>
            <a:xfrm>
              <a:off x="5239450" y="1510529"/>
              <a:ext cx="7776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/>
          <p:cNvSpPr/>
          <p:nvPr/>
        </p:nvSpPr>
        <p:spPr>
          <a:xfrm>
            <a:off x="9042010" y="1625682"/>
            <a:ext cx="2997220" cy="46166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Lato Black" panose="020F0A02020204030203"/>
                <a:cs typeface="Times New Roman" panose="02020603050405020304" pitchFamily="18" charset="0"/>
              </a:rPr>
              <a:t>CLASSIFICATION</a:t>
            </a:r>
            <a:endParaRPr lang="ko-KR" altLang="en-US" sz="2400" b="1" dirty="0">
              <a:solidFill>
                <a:schemeClr val="bg1"/>
              </a:solidFill>
              <a:latin typeface="Lato Black" panose="020F0A02020204030203"/>
              <a:cs typeface="Times New Roman" panose="02020603050405020304" pitchFamily="18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399879" y="2194213"/>
            <a:ext cx="3163404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133" dirty="0" err="1">
                <a:solidFill>
                  <a:schemeClr val="tx2"/>
                </a:solidFill>
                <a:latin typeface="+mj-ea"/>
                <a:ea typeface="+mj-ea"/>
                <a:cs typeface="Arial" panose="020B0604020202020204" pitchFamily="34" charset="0"/>
              </a:rPr>
              <a:t>GoogLeNet</a:t>
            </a:r>
            <a:endParaRPr lang="en-US" altLang="ko-KR" sz="2133" dirty="0">
              <a:solidFill>
                <a:schemeClr val="tx2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en-US" altLang="ko-KR" sz="2133" dirty="0">
                <a:solidFill>
                  <a:schemeClr val="tx2"/>
                </a:solidFill>
                <a:latin typeface="+mj-ea"/>
                <a:ea typeface="+mj-ea"/>
                <a:cs typeface="Arial" panose="020B0604020202020204" pitchFamily="34" charset="0"/>
              </a:rPr>
              <a:t>(Convolution Neural Network)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551361" y="1947301"/>
            <a:ext cx="2336185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133" dirty="0">
                <a:latin typeface="+mj-ea"/>
                <a:ea typeface="+mj-ea"/>
                <a:cs typeface="Arial" panose="020B0604020202020204" pitchFamily="34" charset="0"/>
              </a:rPr>
              <a:t>Class Activation Map</a:t>
            </a:r>
            <a:endParaRPr lang="ko-KR" altLang="en-US" sz="2133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-12210" y="2360229"/>
            <a:ext cx="2456081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133" dirty="0">
                <a:latin typeface="+mj-ea"/>
                <a:ea typeface="+mj-ea"/>
                <a:cs typeface="Arial" panose="020B0604020202020204" pitchFamily="34" charset="0"/>
              </a:rPr>
              <a:t>Amplified Images</a:t>
            </a:r>
            <a:endParaRPr lang="ko-KR" altLang="en-US" sz="2133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9275332" y="2176448"/>
            <a:ext cx="3687961" cy="945473"/>
            <a:chOff x="6771955" y="1456525"/>
            <a:chExt cx="2765971" cy="709104"/>
          </a:xfrm>
        </p:grpSpPr>
        <p:sp>
          <p:nvSpPr>
            <p:cNvPr id="86" name="TextBox 85"/>
            <p:cNvSpPr txBox="1"/>
            <p:nvPr/>
          </p:nvSpPr>
          <p:spPr>
            <a:xfrm>
              <a:off x="6771955" y="1834721"/>
              <a:ext cx="1410527" cy="330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67" b="1" dirty="0">
                  <a:solidFill>
                    <a:srgbClr val="FF0000"/>
                  </a:solidFill>
                  <a:latin typeface="Lato Black" panose="020F0A02020204030203"/>
                  <a:cs typeface="Arial" panose="020B0604020202020204" pitchFamily="34" charset="0"/>
                </a:rPr>
                <a:t>M</a:t>
              </a:r>
              <a:r>
                <a:rPr lang="en-US" altLang="ko-KR" sz="2267" dirty="0">
                  <a:solidFill>
                    <a:schemeClr val="bg1">
                      <a:lumMod val="50000"/>
                    </a:schemeClr>
                  </a:solidFill>
                  <a:latin typeface="Lato Black" panose="020F0A02020204030203"/>
                  <a:cs typeface="Arial" panose="020B0604020202020204" pitchFamily="34" charset="0"/>
                </a:rPr>
                <a:t>alignant</a:t>
              </a:r>
              <a:endParaRPr lang="ko-KR" altLang="en-US" sz="2267" dirty="0">
                <a:solidFill>
                  <a:schemeClr val="bg1">
                    <a:lumMod val="50000"/>
                  </a:schemeClr>
                </a:solidFill>
                <a:latin typeface="Lato Black" panose="020F0A02020204030203"/>
                <a:cs typeface="Arial" panose="020B0604020202020204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777822" y="1608908"/>
              <a:ext cx="1205039" cy="330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67" b="1" dirty="0">
                  <a:solidFill>
                    <a:srgbClr val="0070C0"/>
                  </a:solidFill>
                  <a:latin typeface="Lato Black" panose="020F0A02020204030203"/>
                  <a:cs typeface="Arial" panose="020B0604020202020204" pitchFamily="34" charset="0"/>
                </a:rPr>
                <a:t>B</a:t>
              </a:r>
              <a:r>
                <a:rPr lang="en-US" altLang="ko-KR" sz="2267" dirty="0">
                  <a:solidFill>
                    <a:schemeClr val="bg1">
                      <a:lumMod val="50000"/>
                    </a:schemeClr>
                  </a:solidFill>
                  <a:latin typeface="Lato Black" panose="020F0A02020204030203"/>
                  <a:cs typeface="Arial" panose="020B0604020202020204" pitchFamily="34" charset="0"/>
                </a:rPr>
                <a:t>enign</a:t>
              </a:r>
              <a:endParaRPr lang="ko-KR" altLang="en-US" sz="2267" dirty="0">
                <a:solidFill>
                  <a:schemeClr val="bg1">
                    <a:lumMod val="50000"/>
                  </a:schemeClr>
                </a:solidFill>
                <a:latin typeface="Lato Black" panose="020F0A02020204030203"/>
                <a:cs typeface="Arial" panose="020B0604020202020204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127399" y="1896276"/>
              <a:ext cx="1410527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33" b="1" dirty="0">
                  <a:solidFill>
                    <a:schemeClr val="bg1">
                      <a:lumMod val="75000"/>
                    </a:schemeClr>
                  </a:solidFill>
                  <a:latin typeface="Lato Black" panose="020F0A02020204030203"/>
                  <a:cs typeface="Arial" panose="020B0604020202020204" pitchFamily="34" charset="0"/>
                </a:rPr>
                <a:t>20%</a:t>
              </a:r>
              <a:endParaRPr lang="ko-KR" altLang="en-US" sz="1733" dirty="0">
                <a:solidFill>
                  <a:schemeClr val="bg1">
                    <a:lumMod val="75000"/>
                  </a:schemeClr>
                </a:solidFill>
                <a:latin typeface="Lato Black" panose="020F0A02020204030203"/>
                <a:cs typeface="Arial" panose="020B060402020202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133266" y="1666937"/>
              <a:ext cx="1205039" cy="269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33" b="1" dirty="0">
                  <a:solidFill>
                    <a:schemeClr val="bg1">
                      <a:lumMod val="75000"/>
                    </a:schemeClr>
                  </a:solidFill>
                  <a:latin typeface="Lato Black" panose="020F0A02020204030203"/>
                  <a:cs typeface="Arial" panose="020B0604020202020204" pitchFamily="34" charset="0"/>
                </a:rPr>
                <a:t>80%</a:t>
              </a:r>
              <a:endParaRPr lang="ko-KR" altLang="en-US" sz="1733" dirty="0">
                <a:solidFill>
                  <a:schemeClr val="bg1">
                    <a:lumMod val="75000"/>
                  </a:schemeClr>
                </a:solidFill>
                <a:latin typeface="Lato Black" panose="020F0A02020204030203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011723" y="1456525"/>
              <a:ext cx="671963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67" b="1" dirty="0">
                  <a:solidFill>
                    <a:srgbClr val="0000FF"/>
                  </a:solidFill>
                  <a:latin typeface="Lato" panose="020F0502020204030203"/>
                </a:rPr>
                <a:t>R</a:t>
              </a:r>
              <a:r>
                <a:rPr lang="ko-KR" altLang="en-US" sz="1467" b="1" dirty="0" err="1">
                  <a:solidFill>
                    <a:srgbClr val="0000FF"/>
                  </a:solidFill>
                  <a:latin typeface="Lato" panose="020F0502020204030203"/>
                </a:rPr>
                <a:t>eliability</a:t>
              </a:r>
              <a:endParaRPr lang="ko-KR" altLang="en-US" sz="1467" b="1" dirty="0">
                <a:solidFill>
                  <a:srgbClr val="0000FF"/>
                </a:solidFill>
                <a:latin typeface="Lato" panose="020F0502020204030203"/>
              </a:endParaRPr>
            </a:p>
          </p:txBody>
        </p:sp>
      </p:grpSp>
      <p:sp>
        <p:nvSpPr>
          <p:cNvPr id="31" name="오른쪽 화살표 30"/>
          <p:cNvSpPr/>
          <p:nvPr/>
        </p:nvSpPr>
        <p:spPr>
          <a:xfrm>
            <a:off x="4484847" y="4471314"/>
            <a:ext cx="1233452" cy="46086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7" b="1" dirty="0">
                <a:solidFill>
                  <a:schemeClr val="accent2"/>
                </a:solidFill>
                <a:latin typeface="+mn-ea"/>
              </a:rPr>
              <a:t>GAP</a:t>
            </a:r>
            <a:endParaRPr lang="ko-KR" altLang="en-US" sz="1467" b="1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042010" y="3573802"/>
            <a:ext cx="2998485" cy="2439100"/>
            <a:chOff x="6669747" y="3152707"/>
            <a:chExt cx="2248864" cy="1829325"/>
          </a:xfrm>
        </p:grpSpPr>
        <p:pic>
          <p:nvPicPr>
            <p:cNvPr id="44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747" y="3651267"/>
              <a:ext cx="2247915" cy="1330765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6670696" y="3152707"/>
              <a:ext cx="2247915" cy="346249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Lato Black" panose="020F0A02020204030203"/>
                  <a:cs typeface="Times New Roman" panose="02020603050405020304" pitchFamily="18" charset="0"/>
                </a:rPr>
                <a:t>LOCALIZATION</a:t>
              </a:r>
              <a:endParaRPr lang="ko-KR" altLang="en-US" sz="2400" b="1" dirty="0">
                <a:solidFill>
                  <a:schemeClr val="bg1"/>
                </a:solidFill>
                <a:latin typeface="Lato Black" panose="020F0A02020204030203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8954114" y="1544362"/>
            <a:ext cx="3167671" cy="4519340"/>
          </a:xfrm>
          <a:prstGeom prst="rect">
            <a:avLst/>
          </a:prstGeom>
          <a:noFill/>
          <a:ln w="1778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2" name="오른쪽 화살표 51"/>
          <p:cNvSpPr/>
          <p:nvPr/>
        </p:nvSpPr>
        <p:spPr>
          <a:xfrm>
            <a:off x="7896121" y="4471314"/>
            <a:ext cx="1233452" cy="46086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7" b="1" dirty="0">
                <a:solidFill>
                  <a:schemeClr val="accent2"/>
                </a:solidFill>
                <a:latin typeface="+mn-ea"/>
              </a:rPr>
              <a:t>RESULT</a:t>
            </a:r>
            <a:endParaRPr lang="ko-KR" altLang="en-US" sz="1467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455619" y="6254193"/>
            <a:ext cx="316340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67" dirty="0">
                <a:latin typeface="+mj-ea"/>
                <a:ea typeface="+mj-ea"/>
                <a:cs typeface="Arial" panose="020B0604020202020204" pitchFamily="34" charset="0"/>
              </a:rPr>
              <a:t>*GAP: Global Average Pooling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688478" y="6498330"/>
            <a:ext cx="38217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33" dirty="0"/>
              <a:t>Class Activation Map: </a:t>
            </a:r>
            <a:r>
              <a:rPr lang="ko-KR" altLang="en-US" sz="1333" dirty="0"/>
              <a:t>(</a:t>
            </a:r>
            <a:r>
              <a:rPr lang="ko-KR" altLang="en-US" sz="1333" dirty="0" err="1"/>
              <a:t>Zhou</a:t>
            </a:r>
            <a:r>
              <a:rPr lang="ko-KR" altLang="en-US" sz="1333" dirty="0"/>
              <a:t>, </a:t>
            </a:r>
            <a:r>
              <a:rPr lang="ko-KR" altLang="en-US" sz="1333" dirty="0" err="1"/>
              <a:t>Bolei</a:t>
            </a:r>
            <a:r>
              <a:rPr lang="ko-KR" altLang="en-US" sz="1333" dirty="0"/>
              <a:t>, </a:t>
            </a:r>
            <a:r>
              <a:rPr lang="ko-KR" altLang="en-US" sz="1333" dirty="0" err="1"/>
              <a:t>et</a:t>
            </a:r>
            <a:r>
              <a:rPr lang="ko-KR" altLang="en-US" sz="1333" dirty="0"/>
              <a:t> </a:t>
            </a:r>
            <a:r>
              <a:rPr lang="ko-KR" altLang="en-US" sz="1333" dirty="0" err="1"/>
              <a:t>al</a:t>
            </a:r>
            <a:r>
              <a:rPr lang="ko-KR" altLang="en-US" sz="1333" dirty="0"/>
              <a:t>., 2016)</a:t>
            </a:r>
          </a:p>
        </p:txBody>
      </p:sp>
    </p:spTree>
    <p:extLst>
      <p:ext uri="{BB962C8B-B14F-4D97-AF65-F5344CB8AC3E}">
        <p14:creationId xmlns:p14="http://schemas.microsoft.com/office/powerpoint/2010/main" val="2495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4" grpId="0" animBg="1"/>
      <p:bldP spid="58" grpId="0"/>
      <p:bldP spid="60" grpId="0"/>
      <p:bldP spid="63" grpId="0"/>
      <p:bldP spid="31" grpId="0" animBg="1"/>
      <p:bldP spid="4" grpId="0" animBg="1"/>
      <p:bldP spid="52" grpId="0" animBg="1"/>
      <p:bldP spid="3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  <a:latin typeface="+mn-ea"/>
                <a:ea typeface="+mn-ea"/>
              </a:rPr>
              <a:t>RESULT Model performance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3186133" y="1938867"/>
          <a:ext cx="8222697" cy="3067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ight Arrow 8"/>
          <p:cNvSpPr/>
          <p:nvPr/>
        </p:nvSpPr>
        <p:spPr>
          <a:xfrm>
            <a:off x="2071559" y="3888667"/>
            <a:ext cx="8057180" cy="720000"/>
          </a:xfrm>
          <a:prstGeom prst="rightArrow">
            <a:avLst>
              <a:gd name="adj1" fmla="val 69500"/>
              <a:gd name="adj2" fmla="val 50750"/>
            </a:avLst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071561" y="3278967"/>
            <a:ext cx="7363171" cy="720000"/>
          </a:xfrm>
          <a:prstGeom prst="rightArrow">
            <a:avLst>
              <a:gd name="adj1" fmla="val 69500"/>
              <a:gd name="adj2" fmla="val 5075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071558" y="2669267"/>
            <a:ext cx="7550743" cy="720000"/>
          </a:xfrm>
          <a:prstGeom prst="rightArrow">
            <a:avLst>
              <a:gd name="adj1" fmla="val 69500"/>
              <a:gd name="adj2" fmla="val 5075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071559" y="2059567"/>
            <a:ext cx="8844971" cy="720000"/>
          </a:xfrm>
          <a:prstGeom prst="rightArrow">
            <a:avLst>
              <a:gd name="adj1" fmla="val 69500"/>
              <a:gd name="adj2" fmla="val 5075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844" y="2330682"/>
            <a:ext cx="1368497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67" b="1" cap="all" spc="27" dirty="0">
                <a:solidFill>
                  <a:schemeClr val="bg1"/>
                </a:solidFill>
                <a:latin typeface="+mn-ea"/>
              </a:rPr>
              <a:t>Test data 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47733" y="2248609"/>
            <a:ext cx="784884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733" dirty="0">
                <a:solidFill>
                  <a:schemeClr val="bg1"/>
                </a:solidFill>
                <a:latin typeface="+mn-ea"/>
              </a:rPr>
              <a:t>96.8%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3843" y="2940382"/>
            <a:ext cx="1725143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67" b="1" cap="all" spc="27" dirty="0">
                <a:solidFill>
                  <a:schemeClr val="bg1"/>
                </a:solidFill>
                <a:latin typeface="+mn-ea"/>
              </a:rPr>
              <a:t>Validation set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1" y="2858309"/>
            <a:ext cx="802479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733" dirty="0">
                <a:solidFill>
                  <a:schemeClr val="bg1"/>
                </a:solidFill>
                <a:latin typeface="+mn-ea"/>
              </a:rPr>
              <a:t>83.0%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3843" y="3550082"/>
            <a:ext cx="161566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67" b="1" cap="all" spc="27" dirty="0">
                <a:solidFill>
                  <a:schemeClr val="bg1"/>
                </a:solidFill>
                <a:latin typeface="+mn-ea"/>
              </a:rPr>
              <a:t>VALIDATION SET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90560" y="3468009"/>
            <a:ext cx="744667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733" dirty="0">
                <a:solidFill>
                  <a:schemeClr val="bg1"/>
                </a:solidFill>
                <a:latin typeface="+mn-ea"/>
              </a:rPr>
              <a:t>79.5%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53844" y="4159782"/>
            <a:ext cx="1725141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67" b="1" cap="all" spc="27" dirty="0" err="1">
                <a:solidFill>
                  <a:schemeClr val="bg1"/>
                </a:solidFill>
                <a:latin typeface="+mn-ea"/>
              </a:rPr>
              <a:t>VALIdation</a:t>
            </a:r>
            <a:r>
              <a:rPr lang="en-US" sz="1067" b="1" cap="all" spc="27" dirty="0">
                <a:solidFill>
                  <a:schemeClr val="bg1"/>
                </a:solidFill>
                <a:latin typeface="+mn-ea"/>
              </a:rPr>
              <a:t> set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06487" y="4077709"/>
            <a:ext cx="80338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>
                <a:solidFill>
                  <a:schemeClr val="bg1"/>
                </a:solidFill>
                <a:latin typeface="+mn-ea"/>
              </a:rPr>
              <a:t>87.5%</a:t>
            </a:r>
          </a:p>
        </p:txBody>
      </p:sp>
      <p:sp>
        <p:nvSpPr>
          <p:cNvPr id="44" name="Oval 43"/>
          <p:cNvSpPr/>
          <p:nvPr/>
        </p:nvSpPr>
        <p:spPr>
          <a:xfrm>
            <a:off x="791634" y="2073887"/>
            <a:ext cx="2559847" cy="255984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4934" y="2450329"/>
            <a:ext cx="19732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</a:rPr>
              <a:t>83.0%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82412" y="3431108"/>
            <a:ext cx="1978288" cy="730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067" dirty="0">
                <a:solidFill>
                  <a:schemeClr val="bg1"/>
                </a:solidFill>
                <a:latin typeface="+mn-ea"/>
              </a:rPr>
              <a:t>The performance of our model</a:t>
            </a:r>
          </a:p>
          <a:p>
            <a:pPr algn="ctr">
              <a:lnSpc>
                <a:spcPts val="1867"/>
              </a:lnSpc>
            </a:pPr>
            <a:r>
              <a:rPr lang="en-US" sz="1067" dirty="0">
                <a:solidFill>
                  <a:schemeClr val="bg1"/>
                </a:solidFill>
                <a:latin typeface="+mn-ea"/>
              </a:rPr>
              <a:t>has been well attained in</a:t>
            </a:r>
          </a:p>
          <a:p>
            <a:pPr algn="ctr">
              <a:lnSpc>
                <a:spcPts val="1867"/>
              </a:lnSpc>
            </a:pPr>
            <a:r>
              <a:rPr lang="en-US" sz="1067" dirty="0">
                <a:solidFill>
                  <a:schemeClr val="bg1"/>
                </a:solidFill>
                <a:latin typeface="+mn-ea"/>
              </a:rPr>
              <a:t>all evaluation items.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7205" y="2992393"/>
            <a:ext cx="22796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67"/>
              </a:lnSpc>
              <a:spcAft>
                <a:spcPts val="800"/>
              </a:spcAft>
            </a:pPr>
            <a:r>
              <a:rPr lang="en-US" sz="1333" b="1" cap="all" spc="27" dirty="0">
                <a:solidFill>
                  <a:schemeClr val="bg1"/>
                </a:solidFill>
                <a:latin typeface="+mn-ea"/>
              </a:rPr>
              <a:t>Model performance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89192" y="2339378"/>
            <a:ext cx="1106808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67" b="1" cap="all" spc="27" dirty="0">
                <a:solidFill>
                  <a:schemeClr val="bg1"/>
                </a:solidFill>
                <a:latin typeface="+mn-ea"/>
              </a:rPr>
              <a:t>accuracy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89192" y="2942916"/>
            <a:ext cx="1106808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67" b="1" cap="all" spc="27" dirty="0">
                <a:solidFill>
                  <a:schemeClr val="bg1"/>
                </a:solidFill>
                <a:latin typeface="+mn-ea"/>
              </a:rPr>
              <a:t>accuracy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89192" y="3545161"/>
            <a:ext cx="1106808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67" b="1" cap="all" spc="27" dirty="0">
                <a:solidFill>
                  <a:schemeClr val="bg1"/>
                </a:solidFill>
                <a:latin typeface="+mn-ea"/>
              </a:rPr>
              <a:t>Sensitivity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89192" y="4165873"/>
            <a:ext cx="1106808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67" b="1" cap="all" spc="27" dirty="0">
                <a:solidFill>
                  <a:schemeClr val="bg1"/>
                </a:solidFill>
                <a:latin typeface="+mn-ea"/>
              </a:rPr>
              <a:t>Specificity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10993120" y="2069727"/>
            <a:ext cx="0" cy="25741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8615" y="1621770"/>
            <a:ext cx="7514251" cy="3857076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  <p:grpSp>
        <p:nvGrpSpPr>
          <p:cNvPr id="37" name="그룹 36"/>
          <p:cNvGrpSpPr/>
          <p:nvPr/>
        </p:nvGrpSpPr>
        <p:grpSpPr>
          <a:xfrm>
            <a:off x="2689887" y="1764428"/>
            <a:ext cx="10403775" cy="769934"/>
            <a:chOff x="3009803" y="1323320"/>
            <a:chExt cx="7802831" cy="577450"/>
          </a:xfrm>
        </p:grpSpPr>
        <p:sp>
          <p:nvSpPr>
            <p:cNvPr id="38" name="직사각형 37"/>
            <p:cNvSpPr/>
            <p:nvPr/>
          </p:nvSpPr>
          <p:spPr>
            <a:xfrm>
              <a:off x="3009803" y="1323545"/>
              <a:ext cx="7802831" cy="577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67" b="1" dirty="0" err="1">
                  <a:solidFill>
                    <a:schemeClr val="accent2"/>
                  </a:solidFill>
                  <a:latin typeface="+mn-ea"/>
                </a:rPr>
                <a:t>kruskal-Wallis</a:t>
              </a:r>
              <a:r>
                <a:rPr lang="ko-KR" altLang="en-US" sz="1467" b="1" dirty="0">
                  <a:solidFill>
                    <a:schemeClr val="accent2"/>
                  </a:solidFill>
                  <a:latin typeface="+mn-ea"/>
                </a:rPr>
                <a:t> </a:t>
              </a:r>
              <a:r>
                <a:rPr lang="ko-KR" altLang="en-US" sz="1467" b="1" dirty="0" err="1">
                  <a:solidFill>
                    <a:schemeClr val="accent2"/>
                  </a:solidFill>
                  <a:latin typeface="+mn-ea"/>
                </a:rPr>
                <a:t>p-value</a:t>
              </a:r>
              <a:endParaRPr lang="en-US" altLang="ko-KR" sz="1467" b="1" dirty="0">
                <a:solidFill>
                  <a:schemeClr val="accent2"/>
                </a:solidFill>
                <a:latin typeface="+mn-ea"/>
              </a:endParaRPr>
            </a:p>
            <a:p>
              <a:r>
                <a:rPr lang="ko-KR" altLang="en-US" sz="1467" b="1" dirty="0" err="1">
                  <a:solidFill>
                    <a:schemeClr val="accent2"/>
                  </a:solidFill>
                  <a:latin typeface="+mn-ea"/>
                </a:rPr>
                <a:t>Mean</a:t>
              </a:r>
              <a:r>
                <a:rPr lang="ko-KR" altLang="en-US" sz="1467" b="1" dirty="0">
                  <a:solidFill>
                    <a:schemeClr val="accent2"/>
                  </a:solidFill>
                  <a:latin typeface="+mn-ea"/>
                </a:rPr>
                <a:t> of </a:t>
              </a:r>
              <a:r>
                <a:rPr lang="ko-KR" altLang="en-US" sz="1467" b="1" dirty="0" err="1">
                  <a:solidFill>
                    <a:schemeClr val="accent2"/>
                  </a:solidFill>
                  <a:latin typeface="+mn-ea"/>
                </a:rPr>
                <a:t>difference</a:t>
              </a:r>
              <a:endParaRPr lang="ko-KR" altLang="en-US" sz="1467" b="1" dirty="0">
                <a:solidFill>
                  <a:schemeClr val="accent2"/>
                </a:solidFill>
                <a:latin typeface="+mn-ea"/>
              </a:endParaRPr>
            </a:p>
            <a:p>
              <a:r>
                <a:rPr lang="ko-KR" altLang="en-US" sz="1467" b="1" dirty="0" err="1">
                  <a:solidFill>
                    <a:schemeClr val="accent2"/>
                  </a:solidFill>
                  <a:latin typeface="+mn-ea"/>
                </a:rPr>
                <a:t>chi-squared</a:t>
              </a:r>
              <a:endParaRPr lang="en-US" altLang="ko-KR" sz="1467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429647" y="1323320"/>
              <a:ext cx="4572000" cy="5772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467" b="1" dirty="0">
                  <a:solidFill>
                    <a:schemeClr val="accent2"/>
                  </a:solidFill>
                  <a:latin typeface="+mn-ea"/>
                </a:rPr>
                <a:t>&lt; 0.001 ***</a:t>
              </a:r>
              <a:endParaRPr lang="ko-KR" altLang="en-US" sz="1467" b="1" dirty="0">
                <a:solidFill>
                  <a:schemeClr val="accent2"/>
                </a:solidFill>
                <a:latin typeface="+mn-ea"/>
              </a:endParaRPr>
            </a:p>
            <a:p>
              <a:r>
                <a:rPr lang="ko-KR" altLang="en-US" sz="1467" b="1" dirty="0">
                  <a:solidFill>
                    <a:schemeClr val="accent2"/>
                  </a:solidFill>
                  <a:latin typeface="+mn-ea"/>
                </a:rPr>
                <a:t>12.29164</a:t>
              </a:r>
            </a:p>
            <a:p>
              <a:r>
                <a:rPr lang="ko-KR" altLang="en-US" sz="1467" b="1" dirty="0">
                  <a:solidFill>
                    <a:schemeClr val="accent2"/>
                  </a:solidFill>
                  <a:latin typeface="+mn-ea"/>
                </a:rPr>
                <a:t>18.688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973649" y="5721116"/>
            <a:ext cx="2101922" cy="441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2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</a:t>
            </a:r>
            <a:r>
              <a:rPr lang="ko-KR" altLang="en-US" sz="2267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eliability</a:t>
            </a:r>
            <a:r>
              <a:rPr lang="ko-KR" altLang="en-US" sz="22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2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(%)</a:t>
            </a:r>
            <a:endParaRPr lang="ko-KR" altLang="en-US" sz="2267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001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7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7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4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4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4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7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1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1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1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7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8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8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88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9" grpId="0" animBg="1"/>
      <p:bldP spid="8" grpId="0" animBg="1"/>
      <p:bldP spid="7" grpId="0" animBg="1"/>
      <p:bldP spid="5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44" grpId="0" animBg="1"/>
      <p:bldP spid="45" grpId="0"/>
      <p:bldP spid="46" grpId="0"/>
      <p:bldP spid="47" grpId="0"/>
      <p:bldP spid="22" grpId="0"/>
      <p:bldP spid="23" grpId="0"/>
      <p:bldP spid="24" grpId="0"/>
      <p:bldP spid="25" grpId="0"/>
      <p:bldP spid="4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4" t="23210" r="878" b="15738"/>
          <a:stretch/>
        </p:blipFill>
        <p:spPr>
          <a:xfrm>
            <a:off x="6429495" y="4657489"/>
            <a:ext cx="2677812" cy="2200511"/>
          </a:xfrm>
          <a:prstGeom prst="rect">
            <a:avLst/>
          </a:prstGeom>
        </p:spPr>
      </p:pic>
      <p:pic>
        <p:nvPicPr>
          <p:cNvPr id="40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0" t="23418" r="25692" b="15529"/>
          <a:stretch/>
        </p:blipFill>
        <p:spPr>
          <a:xfrm>
            <a:off x="6429495" y="2422932"/>
            <a:ext cx="2681464" cy="2123675"/>
          </a:xfrm>
          <a:prstGeom prst="rect">
            <a:avLst/>
          </a:prstGeom>
        </p:spPr>
      </p:pic>
      <p:pic>
        <p:nvPicPr>
          <p:cNvPr id="41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9" t="6005" r="51881" b="7766"/>
          <a:stretch/>
        </p:blipFill>
        <p:spPr>
          <a:xfrm>
            <a:off x="778937" y="4647305"/>
            <a:ext cx="2784899" cy="2210695"/>
          </a:xfrm>
          <a:prstGeom prst="rect">
            <a:avLst/>
          </a:prstGeom>
        </p:spPr>
      </p:pic>
      <p:pic>
        <p:nvPicPr>
          <p:cNvPr id="42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5585" r="76697" b="8186"/>
          <a:stretch/>
        </p:blipFill>
        <p:spPr>
          <a:xfrm>
            <a:off x="789827" y="2422932"/>
            <a:ext cx="2772176" cy="212086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683913" y="1869161"/>
            <a:ext cx="97494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67" b="1" dirty="0">
                <a:latin typeface="+mn-ea"/>
              </a:rPr>
              <a:t>Benign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09474" y="1705336"/>
            <a:ext cx="133882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67" b="1" dirty="0">
                <a:latin typeface="+mn-ea"/>
                <a:cs typeface="Arial" panose="020B0604020202020204" pitchFamily="34" charset="0"/>
              </a:rPr>
              <a:t>Malignant</a:t>
            </a: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latin typeface="+mn-ea"/>
                <a:ea typeface="+mn-ea"/>
              </a:rPr>
              <a:t>RESULT </a:t>
            </a:r>
            <a:r>
              <a:rPr lang="en-US" dirty="0">
                <a:latin typeface="+mn-ea"/>
                <a:ea typeface="+mn-ea"/>
              </a:rPr>
              <a:t>                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TRUE</a:t>
            </a:r>
            <a:r>
              <a:rPr lang="en-US" altLang="ko-KR" sz="24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tx2"/>
                </a:solidFill>
                <a:latin typeface="+mj-ea"/>
              </a:rPr>
              <a:t>Positive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 &amp;</a:t>
            </a:r>
            <a:r>
              <a:rPr lang="en-US" altLang="ko-KR" sz="24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TRUE</a:t>
            </a:r>
            <a:r>
              <a:rPr lang="en-US" altLang="ko-KR" sz="24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negative</a:t>
            </a:r>
            <a:endParaRPr 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33237" y="3483365"/>
            <a:ext cx="1192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fatty hilum</a:t>
            </a:r>
          </a:p>
          <a:p>
            <a:pPr algn="ctr"/>
            <a:r>
              <a:rPr lang="en-US" altLang="ko-KR" sz="1600" dirty="0">
                <a:latin typeface="+mn-ea"/>
              </a:rPr>
              <a:t>activation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23027" y="3483365"/>
            <a:ext cx="15199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+mn-ea"/>
                <a:cs typeface="Arial" panose="020B0604020202020204" pitchFamily="34" charset="0"/>
              </a:rPr>
              <a:t>Malignant</a:t>
            </a:r>
          </a:p>
          <a:p>
            <a:pPr algn="ctr"/>
            <a:r>
              <a:rPr lang="en-US" altLang="ko-KR" sz="1600" dirty="0">
                <a:latin typeface="+mn-ea"/>
                <a:cs typeface="Arial" panose="020B0604020202020204" pitchFamily="34" charset="0"/>
              </a:rPr>
              <a:t>cell infiltration</a:t>
            </a:r>
            <a:endParaRPr lang="ko-KR" altLang="en-US" sz="1600" dirty="0"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94204" y="3483364"/>
            <a:ext cx="2909056" cy="2673571"/>
            <a:chOff x="970653" y="2612523"/>
            <a:chExt cx="2181792" cy="2005178"/>
          </a:xfrm>
        </p:grpSpPr>
        <p:sp>
          <p:nvSpPr>
            <p:cNvPr id="4" name="타원 3"/>
            <p:cNvSpPr/>
            <p:nvPr/>
          </p:nvSpPr>
          <p:spPr>
            <a:xfrm>
              <a:off x="1102659" y="2612523"/>
              <a:ext cx="788894" cy="4265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6" name="직선 연결선 5"/>
            <p:cNvCxnSpPr>
              <a:stCxn id="4" idx="6"/>
              <a:endCxn id="2" idx="1"/>
            </p:cNvCxnSpPr>
            <p:nvPr/>
          </p:nvCxnSpPr>
          <p:spPr>
            <a:xfrm>
              <a:off x="1891553" y="2825779"/>
              <a:ext cx="1260892" cy="17577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970653" y="4191189"/>
              <a:ext cx="788894" cy="4265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8" name="직선 연결선 17"/>
            <p:cNvCxnSpPr>
              <a:stCxn id="17" idx="6"/>
              <a:endCxn id="2" idx="1"/>
            </p:cNvCxnSpPr>
            <p:nvPr/>
          </p:nvCxnSpPr>
          <p:spPr>
            <a:xfrm flipV="1">
              <a:off x="1759547" y="2843356"/>
              <a:ext cx="1392898" cy="1561089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7278347" y="2691153"/>
            <a:ext cx="2614704" cy="2834059"/>
            <a:chOff x="5458760" y="2018365"/>
            <a:chExt cx="1961028" cy="2125544"/>
          </a:xfrm>
        </p:grpSpPr>
        <p:sp>
          <p:nvSpPr>
            <p:cNvPr id="22" name="타원 21"/>
            <p:cNvSpPr/>
            <p:nvPr/>
          </p:nvSpPr>
          <p:spPr>
            <a:xfrm>
              <a:off x="5458760" y="2018365"/>
              <a:ext cx="788894" cy="4265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3" name="직선 연결선 22"/>
            <p:cNvCxnSpPr>
              <a:stCxn id="22" idx="6"/>
              <a:endCxn id="3" idx="1"/>
            </p:cNvCxnSpPr>
            <p:nvPr/>
          </p:nvCxnSpPr>
          <p:spPr>
            <a:xfrm>
              <a:off x="6247654" y="2231621"/>
              <a:ext cx="1172134" cy="611735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5541338" y="3717397"/>
              <a:ext cx="788894" cy="4265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5" name="직선 연결선 24"/>
            <p:cNvCxnSpPr>
              <a:stCxn id="24" idx="6"/>
              <a:endCxn id="3" idx="1"/>
            </p:cNvCxnSpPr>
            <p:nvPr/>
          </p:nvCxnSpPr>
          <p:spPr>
            <a:xfrm flipV="1">
              <a:off x="6330232" y="2843356"/>
              <a:ext cx="1089556" cy="1087297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9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2" grpId="0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latin typeface="+mn-ea"/>
                <a:ea typeface="+mn-ea"/>
              </a:rPr>
              <a:t>RESULT </a:t>
            </a:r>
            <a:r>
              <a:rPr lang="en-US" dirty="0">
                <a:latin typeface="+mn-ea"/>
                <a:ea typeface="+mn-ea"/>
              </a:rPr>
              <a:t>               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false</a:t>
            </a:r>
            <a:r>
              <a:rPr lang="en-US" altLang="ko-KR" sz="24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tx2"/>
                </a:solidFill>
                <a:latin typeface="+mj-ea"/>
              </a:rPr>
              <a:t>Positive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 &amp;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false</a:t>
            </a:r>
            <a:r>
              <a:rPr lang="en-US" altLang="ko-KR" sz="24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negative</a:t>
            </a:r>
            <a:endParaRPr 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8711" y="4088383"/>
            <a:ext cx="1457515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733" b="1" dirty="0">
                <a:latin typeface="+mn-ea"/>
                <a:cs typeface="Arial" panose="020B0604020202020204" pitchFamily="34" charset="0"/>
              </a:rPr>
              <a:t>Malignant</a:t>
            </a:r>
          </a:p>
          <a:p>
            <a:pPr algn="ctr"/>
            <a:r>
              <a:rPr lang="en-US" altLang="ko-KR" sz="1733" dirty="0">
                <a:latin typeface="+mn-ea"/>
                <a:cs typeface="Arial" panose="020B0604020202020204" pitchFamily="34" charset="0"/>
              </a:rPr>
              <a:t>Pred. Benign</a:t>
            </a:r>
            <a:endParaRPr lang="ko-KR" altLang="en-US" sz="1733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733" y="2030408"/>
            <a:ext cx="2444932" cy="23060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731" y="4416679"/>
            <a:ext cx="2444932" cy="23216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664538" y="4088383"/>
            <a:ext cx="1774908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733" b="1" dirty="0">
                <a:latin typeface="+mn-ea"/>
                <a:cs typeface="Arial" panose="020B0604020202020204" pitchFamily="34" charset="0"/>
              </a:rPr>
              <a:t>Benign</a:t>
            </a:r>
          </a:p>
          <a:p>
            <a:pPr algn="ctr"/>
            <a:r>
              <a:rPr lang="en-US" altLang="ko-KR" sz="1733" dirty="0">
                <a:latin typeface="+mn-ea"/>
                <a:cs typeface="Arial" panose="020B0604020202020204" pitchFamily="34" charset="0"/>
              </a:rPr>
              <a:t>Pred. Malignant</a:t>
            </a:r>
            <a:endParaRPr lang="ko-KR" altLang="en-US" sz="1733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39" y="2030407"/>
            <a:ext cx="2366548" cy="237312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010" y="4421246"/>
            <a:ext cx="2359973" cy="23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  <a:latin typeface="+mj-ea"/>
                <a:ea typeface="+mj-ea"/>
              </a:rPr>
              <a:t>CONCLUSION Research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3298" y="2857550"/>
            <a:ext cx="4910381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333" b="1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Differentiation of Thyroid Malignant Lymph Node from Benign Lymph Node using Artificial Intelligence</a:t>
            </a:r>
            <a:endParaRPr lang="en-US" altLang="ko-KR" sz="1333" b="1" spc="67" dirty="0">
              <a:solidFill>
                <a:schemeClr val="accent2"/>
              </a:solidFill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44" y="1327390"/>
            <a:ext cx="620957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67"/>
              </a:lnSpc>
              <a:spcAft>
                <a:spcPts val="800"/>
              </a:spcAft>
            </a:pPr>
            <a:r>
              <a:rPr lang="en-US" sz="1733" b="1" cap="all" spc="27" dirty="0">
                <a:solidFill>
                  <a:schemeClr val="accent1"/>
                </a:solidFill>
                <a:latin typeface="+mn-ea"/>
              </a:rPr>
              <a:t>Problem: </a:t>
            </a:r>
            <a:r>
              <a:rPr lang="en-US" sz="1733" b="1" cap="all" spc="27" dirty="0">
                <a:solidFill>
                  <a:schemeClr val="tx2"/>
                </a:solidFill>
                <a:latin typeface="+mn-ea"/>
              </a:rPr>
              <a:t>classification &amp; localization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8163" y="4675542"/>
            <a:ext cx="4179221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sz="1333" b="1" dirty="0">
                <a:latin typeface="+mn-ea"/>
              </a:rPr>
              <a:t>Performance</a:t>
            </a:r>
            <a:r>
              <a:rPr lang="en-US" sz="1333" dirty="0">
                <a:latin typeface="+mn-ea"/>
              </a:rPr>
              <a:t> 	   </a:t>
            </a:r>
          </a:p>
          <a:p>
            <a:pPr algn="just">
              <a:lnSpc>
                <a:spcPts val="1600"/>
              </a:lnSpc>
            </a:pPr>
            <a:r>
              <a:rPr lang="en-US" sz="1333" dirty="0">
                <a:latin typeface="+mn-ea"/>
              </a:rPr>
              <a:t>	83% classification accuracy</a:t>
            </a:r>
          </a:p>
        </p:txBody>
      </p:sp>
      <p:grpSp>
        <p:nvGrpSpPr>
          <p:cNvPr id="12" name="Group 1"/>
          <p:cNvGrpSpPr/>
          <p:nvPr/>
        </p:nvGrpSpPr>
        <p:grpSpPr>
          <a:xfrm>
            <a:off x="625392" y="4631037"/>
            <a:ext cx="350520" cy="350520"/>
            <a:chOff x="5528310" y="3044314"/>
            <a:chExt cx="262890" cy="262890"/>
          </a:xfrm>
        </p:grpSpPr>
        <p:sp>
          <p:nvSpPr>
            <p:cNvPr id="13" name="Oval 15"/>
            <p:cNvSpPr/>
            <p:nvPr/>
          </p:nvSpPr>
          <p:spPr>
            <a:xfrm>
              <a:off x="5528310" y="3044314"/>
              <a:ext cx="262890" cy="2628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+mn-ea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5584628" y="3106976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n-ea"/>
              </a:endParaRPr>
            </a:p>
          </p:txBody>
        </p:sp>
      </p:grpSp>
      <p:sp>
        <p:nvSpPr>
          <p:cNvPr id="16" name="Oval 17"/>
          <p:cNvSpPr/>
          <p:nvPr/>
        </p:nvSpPr>
        <p:spPr>
          <a:xfrm>
            <a:off x="625392" y="3722077"/>
            <a:ext cx="350520" cy="350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8162" y="3765029"/>
            <a:ext cx="3951975" cy="820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sz="1333" b="1" dirty="0">
                <a:latin typeface="+mn-ea"/>
              </a:rPr>
              <a:t>model of flexibility</a:t>
            </a:r>
          </a:p>
          <a:p>
            <a:pPr algn="r">
              <a:lnSpc>
                <a:spcPts val="1600"/>
              </a:lnSpc>
            </a:pPr>
            <a:r>
              <a:rPr lang="en-US" sz="1333" dirty="0">
                <a:latin typeface="+mn-ea"/>
              </a:rPr>
              <a:t>	Simultaneous classification and</a:t>
            </a:r>
          </a:p>
          <a:p>
            <a:pPr algn="r">
              <a:lnSpc>
                <a:spcPts val="1600"/>
              </a:lnSpc>
            </a:pPr>
            <a:r>
              <a:rPr lang="en-US" sz="1333" dirty="0">
                <a:latin typeface="+mn-ea"/>
              </a:rPr>
              <a:t>	           localization in one model</a:t>
            </a:r>
          </a:p>
          <a:p>
            <a:pPr algn="r">
              <a:lnSpc>
                <a:spcPts val="1600"/>
              </a:lnSpc>
            </a:pPr>
            <a:r>
              <a:rPr lang="en-US" sz="1333" b="1" dirty="0">
                <a:latin typeface="+mn-ea"/>
              </a:rPr>
              <a:t>A mask is not necessary for newly added data</a:t>
            </a:r>
          </a:p>
        </p:txBody>
      </p:sp>
      <p:sp>
        <p:nvSpPr>
          <p:cNvPr id="20" name="Oval 19"/>
          <p:cNvSpPr/>
          <p:nvPr/>
        </p:nvSpPr>
        <p:spPr>
          <a:xfrm>
            <a:off x="625392" y="5514307"/>
            <a:ext cx="350520" cy="350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8163" y="5559484"/>
            <a:ext cx="49335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sz="1333" b="1" dirty="0">
                <a:latin typeface="+mn-ea"/>
              </a:rPr>
              <a:t>Reliability of Results</a:t>
            </a:r>
          </a:p>
          <a:p>
            <a:pPr algn="just">
              <a:lnSpc>
                <a:spcPts val="1600"/>
              </a:lnSpc>
            </a:pPr>
            <a:r>
              <a:rPr lang="en-US" sz="1333" b="1" dirty="0">
                <a:latin typeface="+mn-ea"/>
              </a:rPr>
              <a:t>	</a:t>
            </a:r>
            <a:r>
              <a:rPr lang="en-US" sz="1333" dirty="0">
                <a:latin typeface="+mn-ea"/>
              </a:rPr>
              <a:t>Reliability of classification results</a:t>
            </a:r>
          </a:p>
          <a:p>
            <a:pPr algn="just">
              <a:lnSpc>
                <a:spcPts val="1600"/>
              </a:lnSpc>
            </a:pPr>
            <a:r>
              <a:rPr lang="en-US" sz="1333" dirty="0">
                <a:latin typeface="+mn-ea"/>
              </a:rPr>
              <a:t>	Availability of Localization Information</a:t>
            </a:r>
          </a:p>
        </p:txBody>
      </p:sp>
      <p:sp>
        <p:nvSpPr>
          <p:cNvPr id="52" name="Freeform 35"/>
          <p:cNvSpPr>
            <a:spLocks noEditPoints="1"/>
          </p:cNvSpPr>
          <p:nvPr/>
        </p:nvSpPr>
        <p:spPr bwMode="auto">
          <a:xfrm>
            <a:off x="697309" y="3830818"/>
            <a:ext cx="219212" cy="133039"/>
          </a:xfrm>
          <a:custGeom>
            <a:avLst/>
            <a:gdLst>
              <a:gd name="T0" fmla="*/ 128 w 265"/>
              <a:gd name="T1" fmla="*/ 122 h 160"/>
              <a:gd name="T2" fmla="*/ 162 w 265"/>
              <a:gd name="T3" fmla="*/ 160 h 160"/>
              <a:gd name="T4" fmla="*/ 58 w 265"/>
              <a:gd name="T5" fmla="*/ 160 h 160"/>
              <a:gd name="T6" fmla="*/ 31 w 265"/>
              <a:gd name="T7" fmla="*/ 133 h 160"/>
              <a:gd name="T8" fmla="*/ 31 w 265"/>
              <a:gd name="T9" fmla="*/ 53 h 160"/>
              <a:gd name="T10" fmla="*/ 0 w 265"/>
              <a:gd name="T11" fmla="*/ 53 h 160"/>
              <a:gd name="T12" fmla="*/ 50 w 265"/>
              <a:gd name="T13" fmla="*/ 0 h 160"/>
              <a:gd name="T14" fmla="*/ 101 w 265"/>
              <a:gd name="T15" fmla="*/ 53 h 160"/>
              <a:gd name="T16" fmla="*/ 69 w 265"/>
              <a:gd name="T17" fmla="*/ 53 h 160"/>
              <a:gd name="T18" fmla="*/ 69 w 265"/>
              <a:gd name="T19" fmla="*/ 122 h 160"/>
              <a:gd name="T20" fmla="*/ 128 w 265"/>
              <a:gd name="T21" fmla="*/ 122 h 160"/>
              <a:gd name="T22" fmla="*/ 265 w 265"/>
              <a:gd name="T23" fmla="*/ 106 h 160"/>
              <a:gd name="T24" fmla="*/ 215 w 265"/>
              <a:gd name="T25" fmla="*/ 160 h 160"/>
              <a:gd name="T26" fmla="*/ 164 w 265"/>
              <a:gd name="T27" fmla="*/ 106 h 160"/>
              <a:gd name="T28" fmla="*/ 196 w 265"/>
              <a:gd name="T29" fmla="*/ 106 h 160"/>
              <a:gd name="T30" fmla="*/ 196 w 265"/>
              <a:gd name="T31" fmla="*/ 37 h 160"/>
              <a:gd name="T32" fmla="*/ 137 w 265"/>
              <a:gd name="T33" fmla="*/ 37 h 160"/>
              <a:gd name="T34" fmla="*/ 103 w 265"/>
              <a:gd name="T35" fmla="*/ 0 h 160"/>
              <a:gd name="T36" fmla="*/ 207 w 265"/>
              <a:gd name="T37" fmla="*/ 0 h 160"/>
              <a:gd name="T38" fmla="*/ 233 w 265"/>
              <a:gd name="T39" fmla="*/ 27 h 160"/>
              <a:gd name="T40" fmla="*/ 233 w 265"/>
              <a:gd name="T41" fmla="*/ 106 h 160"/>
              <a:gd name="T42" fmla="*/ 265 w 265"/>
              <a:gd name="T43" fmla="*/ 10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5" h="160">
                <a:moveTo>
                  <a:pt x="128" y="122"/>
                </a:moveTo>
                <a:cubicBezTo>
                  <a:pt x="162" y="160"/>
                  <a:pt x="162" y="160"/>
                  <a:pt x="162" y="160"/>
                </a:cubicBezTo>
                <a:cubicBezTo>
                  <a:pt x="58" y="160"/>
                  <a:pt x="58" y="160"/>
                  <a:pt x="58" y="160"/>
                </a:cubicBezTo>
                <a:cubicBezTo>
                  <a:pt x="43" y="160"/>
                  <a:pt x="31" y="148"/>
                  <a:pt x="31" y="133"/>
                </a:cubicBezTo>
                <a:cubicBezTo>
                  <a:pt x="31" y="53"/>
                  <a:pt x="31" y="53"/>
                  <a:pt x="31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50" y="0"/>
                  <a:pt x="50" y="0"/>
                  <a:pt x="50" y="0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9" y="122"/>
                  <a:pt x="69" y="122"/>
                  <a:pt x="69" y="122"/>
                </a:cubicBezTo>
                <a:lnTo>
                  <a:pt x="128" y="122"/>
                </a:lnTo>
                <a:close/>
                <a:moveTo>
                  <a:pt x="265" y="106"/>
                </a:moveTo>
                <a:cubicBezTo>
                  <a:pt x="215" y="160"/>
                  <a:pt x="215" y="160"/>
                  <a:pt x="215" y="160"/>
                </a:cubicBezTo>
                <a:cubicBezTo>
                  <a:pt x="164" y="106"/>
                  <a:pt x="164" y="106"/>
                  <a:pt x="164" y="106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207" y="0"/>
                  <a:pt x="207" y="0"/>
                  <a:pt x="207" y="0"/>
                </a:cubicBezTo>
                <a:cubicBezTo>
                  <a:pt x="221" y="0"/>
                  <a:pt x="233" y="12"/>
                  <a:pt x="233" y="27"/>
                </a:cubicBezTo>
                <a:cubicBezTo>
                  <a:pt x="233" y="106"/>
                  <a:pt x="233" y="106"/>
                  <a:pt x="233" y="106"/>
                </a:cubicBezTo>
                <a:lnTo>
                  <a:pt x="265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+mn-ea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>
            <a:off x="698583" y="5591965"/>
            <a:ext cx="172851" cy="195203"/>
          </a:xfrm>
          <a:custGeom>
            <a:avLst/>
            <a:gdLst>
              <a:gd name="T0" fmla="*/ 212 w 212"/>
              <a:gd name="T1" fmla="*/ 199 h 239"/>
              <a:gd name="T2" fmla="*/ 172 w 212"/>
              <a:gd name="T3" fmla="*/ 239 h 239"/>
              <a:gd name="T4" fmla="*/ 132 w 212"/>
              <a:gd name="T5" fmla="*/ 199 h 239"/>
              <a:gd name="T6" fmla="*/ 133 w 212"/>
              <a:gd name="T7" fmla="*/ 193 h 239"/>
              <a:gd name="T8" fmla="*/ 63 w 212"/>
              <a:gd name="T9" fmla="*/ 151 h 239"/>
              <a:gd name="T10" fmla="*/ 40 w 212"/>
              <a:gd name="T11" fmla="*/ 159 h 239"/>
              <a:gd name="T12" fmla="*/ 0 w 212"/>
              <a:gd name="T13" fmla="*/ 120 h 239"/>
              <a:gd name="T14" fmla="*/ 40 w 212"/>
              <a:gd name="T15" fmla="*/ 80 h 239"/>
              <a:gd name="T16" fmla="*/ 63 w 212"/>
              <a:gd name="T17" fmla="*/ 88 h 239"/>
              <a:gd name="T18" fmla="*/ 133 w 212"/>
              <a:gd name="T19" fmla="*/ 46 h 239"/>
              <a:gd name="T20" fmla="*/ 132 w 212"/>
              <a:gd name="T21" fmla="*/ 40 h 239"/>
              <a:gd name="T22" fmla="*/ 172 w 212"/>
              <a:gd name="T23" fmla="*/ 0 h 239"/>
              <a:gd name="T24" fmla="*/ 212 w 212"/>
              <a:gd name="T25" fmla="*/ 40 h 239"/>
              <a:gd name="T26" fmla="*/ 172 w 212"/>
              <a:gd name="T27" fmla="*/ 80 h 239"/>
              <a:gd name="T28" fmla="*/ 148 w 212"/>
              <a:gd name="T29" fmla="*/ 72 h 239"/>
              <a:gd name="T30" fmla="*/ 78 w 212"/>
              <a:gd name="T31" fmla="*/ 113 h 239"/>
              <a:gd name="T32" fmla="*/ 79 w 212"/>
              <a:gd name="T33" fmla="*/ 120 h 239"/>
              <a:gd name="T34" fmla="*/ 78 w 212"/>
              <a:gd name="T35" fmla="*/ 126 h 239"/>
              <a:gd name="T36" fmla="*/ 148 w 212"/>
              <a:gd name="T37" fmla="*/ 168 h 239"/>
              <a:gd name="T38" fmla="*/ 172 w 212"/>
              <a:gd name="T39" fmla="*/ 159 h 239"/>
              <a:gd name="T40" fmla="*/ 212 w 212"/>
              <a:gd name="T4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2" h="239">
                <a:moveTo>
                  <a:pt x="212" y="199"/>
                </a:moveTo>
                <a:cubicBezTo>
                  <a:pt x="212" y="221"/>
                  <a:pt x="194" y="239"/>
                  <a:pt x="172" y="239"/>
                </a:cubicBezTo>
                <a:cubicBezTo>
                  <a:pt x="150" y="239"/>
                  <a:pt x="132" y="221"/>
                  <a:pt x="132" y="199"/>
                </a:cubicBezTo>
                <a:cubicBezTo>
                  <a:pt x="132" y="197"/>
                  <a:pt x="132" y="195"/>
                  <a:pt x="133" y="193"/>
                </a:cubicBezTo>
                <a:cubicBezTo>
                  <a:pt x="63" y="151"/>
                  <a:pt x="63" y="151"/>
                  <a:pt x="63" y="151"/>
                </a:cubicBezTo>
                <a:cubicBezTo>
                  <a:pt x="57" y="156"/>
                  <a:pt x="49" y="159"/>
                  <a:pt x="40" y="159"/>
                </a:cubicBezTo>
                <a:cubicBezTo>
                  <a:pt x="17" y="159"/>
                  <a:pt x="0" y="141"/>
                  <a:pt x="0" y="120"/>
                </a:cubicBezTo>
                <a:cubicBezTo>
                  <a:pt x="0" y="98"/>
                  <a:pt x="17" y="80"/>
                  <a:pt x="40" y="80"/>
                </a:cubicBezTo>
                <a:cubicBezTo>
                  <a:pt x="49" y="80"/>
                  <a:pt x="57" y="83"/>
                  <a:pt x="63" y="88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32" y="44"/>
                  <a:pt x="132" y="42"/>
                  <a:pt x="132" y="40"/>
                </a:cubicBezTo>
                <a:cubicBezTo>
                  <a:pt x="132" y="18"/>
                  <a:pt x="150" y="0"/>
                  <a:pt x="172" y="0"/>
                </a:cubicBezTo>
                <a:cubicBezTo>
                  <a:pt x="194" y="0"/>
                  <a:pt x="212" y="18"/>
                  <a:pt x="212" y="40"/>
                </a:cubicBezTo>
                <a:cubicBezTo>
                  <a:pt x="212" y="62"/>
                  <a:pt x="194" y="80"/>
                  <a:pt x="172" y="80"/>
                </a:cubicBezTo>
                <a:cubicBezTo>
                  <a:pt x="163" y="80"/>
                  <a:pt x="155" y="77"/>
                  <a:pt x="148" y="72"/>
                </a:cubicBezTo>
                <a:cubicBezTo>
                  <a:pt x="78" y="113"/>
                  <a:pt x="78" y="113"/>
                  <a:pt x="78" y="113"/>
                </a:cubicBezTo>
                <a:cubicBezTo>
                  <a:pt x="79" y="115"/>
                  <a:pt x="79" y="117"/>
                  <a:pt x="79" y="120"/>
                </a:cubicBezTo>
                <a:cubicBezTo>
                  <a:pt x="79" y="122"/>
                  <a:pt x="79" y="124"/>
                  <a:pt x="78" y="126"/>
                </a:cubicBezTo>
                <a:cubicBezTo>
                  <a:pt x="148" y="168"/>
                  <a:pt x="148" y="168"/>
                  <a:pt x="148" y="168"/>
                </a:cubicBezTo>
                <a:cubicBezTo>
                  <a:pt x="155" y="163"/>
                  <a:pt x="163" y="159"/>
                  <a:pt x="172" y="159"/>
                </a:cubicBezTo>
                <a:cubicBezTo>
                  <a:pt x="194" y="159"/>
                  <a:pt x="212" y="177"/>
                  <a:pt x="212" y="1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+mn-ea"/>
            </a:endParaRPr>
          </a:p>
        </p:txBody>
      </p:sp>
      <p:pic>
        <p:nvPicPr>
          <p:cNvPr id="5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95" y="1844757"/>
            <a:ext cx="2210573" cy="2555075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7297447" y="1733586"/>
            <a:ext cx="5199501" cy="2401560"/>
            <a:chOff x="5239450" y="1312341"/>
            <a:chExt cx="3899626" cy="1801170"/>
          </a:xfrm>
        </p:grpSpPr>
        <p:sp>
          <p:nvSpPr>
            <p:cNvPr id="54" name="TextBox 53"/>
            <p:cNvSpPr txBox="1"/>
            <p:nvPr/>
          </p:nvSpPr>
          <p:spPr>
            <a:xfrm>
              <a:off x="5850648" y="2874936"/>
              <a:ext cx="8237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7" b="1" dirty="0">
                  <a:solidFill>
                    <a:srgbClr val="0070C0"/>
                  </a:solidFill>
                  <a:latin typeface="+mn-ea"/>
                  <a:cs typeface="Arial" panose="020B0604020202020204" pitchFamily="34" charset="0"/>
                </a:rPr>
                <a:t>B</a:t>
              </a:r>
              <a:r>
                <a:rPr lang="en-US" altLang="ko-KR" sz="933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enign</a:t>
              </a:r>
              <a:endParaRPr lang="ko-KR" altLang="en-US" sz="933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55" name="Straight Connector 15"/>
            <p:cNvCxnSpPr/>
            <p:nvPr/>
          </p:nvCxnSpPr>
          <p:spPr>
            <a:xfrm>
              <a:off x="5239450" y="3069054"/>
              <a:ext cx="7776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844782" y="2126144"/>
              <a:ext cx="96424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7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M</a:t>
              </a:r>
              <a:r>
                <a:rPr lang="en-US" altLang="ko-KR" sz="933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alignant</a:t>
              </a:r>
              <a:endParaRPr lang="ko-KR" altLang="en-US" sz="933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57" name="Straight Connector 21"/>
            <p:cNvCxnSpPr/>
            <p:nvPr/>
          </p:nvCxnSpPr>
          <p:spPr>
            <a:xfrm>
              <a:off x="5239450" y="2332682"/>
              <a:ext cx="77768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850648" y="1637057"/>
              <a:ext cx="8237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7" b="1" dirty="0">
                  <a:solidFill>
                    <a:srgbClr val="0070C0"/>
                  </a:solidFill>
                  <a:latin typeface="+mn-ea"/>
                  <a:cs typeface="Arial" panose="020B0604020202020204" pitchFamily="34" charset="0"/>
                </a:rPr>
                <a:t>B</a:t>
              </a:r>
              <a:r>
                <a:rPr lang="en-US" altLang="ko-KR" sz="933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enign</a:t>
              </a:r>
              <a:endParaRPr lang="ko-KR" altLang="en-US" sz="933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59" name="Straight Connector 22"/>
            <p:cNvCxnSpPr/>
            <p:nvPr/>
          </p:nvCxnSpPr>
          <p:spPr>
            <a:xfrm>
              <a:off x="5239450" y="1834721"/>
              <a:ext cx="7776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844782" y="1312341"/>
              <a:ext cx="3294294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7" b="1" dirty="0">
                  <a:solidFill>
                    <a:srgbClr val="0070C0"/>
                  </a:solidFill>
                  <a:latin typeface="+mn-ea"/>
                  <a:cs typeface="Arial" panose="020B0604020202020204" pitchFamily="34" charset="0"/>
                </a:rPr>
                <a:t>B</a:t>
              </a:r>
              <a:r>
                <a:rPr lang="en-US" altLang="ko-KR" sz="933" b="1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enign</a:t>
              </a:r>
              <a:endParaRPr lang="ko-KR" altLang="en-US" sz="933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61" name="Straight Connector 23"/>
            <p:cNvCxnSpPr/>
            <p:nvPr/>
          </p:nvCxnSpPr>
          <p:spPr>
            <a:xfrm>
              <a:off x="5239450" y="1510529"/>
              <a:ext cx="7776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ight Bracket 24"/>
          <p:cNvSpPr/>
          <p:nvPr/>
        </p:nvSpPr>
        <p:spPr>
          <a:xfrm>
            <a:off x="8815992" y="1627673"/>
            <a:ext cx="119971" cy="2766547"/>
          </a:xfrm>
          <a:prstGeom prst="rightBracket">
            <a:avLst/>
          </a:prstGeom>
          <a:ln w="22860" cmpd="dbl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n-ea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8946890" y="2416584"/>
            <a:ext cx="587404" cy="30339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204510" y="1446021"/>
            <a:ext cx="2752508" cy="46166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CLASSIFICATION</a:t>
            </a:r>
            <a:endParaRPr lang="ko-KR" altLang="en-US" sz="24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87119" y="1385583"/>
            <a:ext cx="257568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67" dirty="0">
                <a:latin typeface="+mn-ea"/>
                <a:cs typeface="Arial" panose="020B0604020202020204" pitchFamily="34" charset="0"/>
              </a:rPr>
              <a:t>Class Activation Map</a:t>
            </a:r>
            <a:endParaRPr lang="ko-KR" altLang="en-US" sz="1867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7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09" y="4902235"/>
            <a:ext cx="2528467" cy="1496852"/>
          </a:xfrm>
          <a:prstGeom prst="rect">
            <a:avLst/>
          </a:prstGeom>
        </p:spPr>
      </p:pic>
      <p:pic>
        <p:nvPicPr>
          <p:cNvPr id="68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 b="4782"/>
          <a:stretch/>
        </p:blipFill>
        <p:spPr>
          <a:xfrm>
            <a:off x="6192515" y="4896662"/>
            <a:ext cx="2513629" cy="1495471"/>
          </a:xfrm>
          <a:prstGeom prst="rect">
            <a:avLst/>
          </a:prstGeom>
        </p:spPr>
      </p:pic>
      <p:sp>
        <p:nvSpPr>
          <p:cNvPr id="69" name="오른쪽 화살표 68"/>
          <p:cNvSpPr/>
          <p:nvPr/>
        </p:nvSpPr>
        <p:spPr>
          <a:xfrm rot="4446972">
            <a:off x="6931565" y="4601083"/>
            <a:ext cx="731763" cy="31769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8572222" y="5470468"/>
            <a:ext cx="712345" cy="33575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214437" y="4176499"/>
            <a:ext cx="2752508" cy="46166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LOCALIZATION</a:t>
            </a:r>
            <a:endParaRPr lang="ko-KR" altLang="en-US" sz="24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9732477" y="2016595"/>
            <a:ext cx="3246103" cy="945472"/>
            <a:chOff x="6934789" y="1456525"/>
            <a:chExt cx="2434577" cy="709104"/>
          </a:xfrm>
        </p:grpSpPr>
        <p:sp>
          <p:nvSpPr>
            <p:cNvPr id="73" name="TextBox 72"/>
            <p:cNvSpPr txBox="1"/>
            <p:nvPr/>
          </p:nvSpPr>
          <p:spPr>
            <a:xfrm>
              <a:off x="6934789" y="1834721"/>
              <a:ext cx="1410527" cy="330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67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M</a:t>
              </a:r>
              <a:r>
                <a:rPr lang="en-US" altLang="ko-KR" sz="2267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alignant</a:t>
              </a:r>
              <a:endParaRPr lang="ko-KR" altLang="en-US" sz="2267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940656" y="1608908"/>
              <a:ext cx="1205039" cy="330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67" b="1" dirty="0">
                  <a:solidFill>
                    <a:srgbClr val="0070C0"/>
                  </a:solidFill>
                  <a:latin typeface="+mn-ea"/>
                  <a:cs typeface="Arial" panose="020B0604020202020204" pitchFamily="34" charset="0"/>
                </a:rPr>
                <a:t>B</a:t>
              </a:r>
              <a:r>
                <a:rPr lang="en-US" altLang="ko-KR" sz="2267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enign</a:t>
              </a:r>
              <a:endParaRPr lang="ko-KR" altLang="en-US" sz="2267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958839" y="1896276"/>
              <a:ext cx="1410527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33" b="1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Arial" panose="020B0604020202020204" pitchFamily="34" charset="0"/>
                </a:rPr>
                <a:t>25%</a:t>
              </a:r>
              <a:endParaRPr lang="ko-KR" altLang="en-US" sz="1733" dirty="0">
                <a:solidFill>
                  <a:schemeClr val="bg1">
                    <a:lumMod val="7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964706" y="1666937"/>
              <a:ext cx="1205039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33" b="1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Arial" panose="020B0604020202020204" pitchFamily="34" charset="0"/>
                </a:rPr>
                <a:t>75%</a:t>
              </a:r>
              <a:endParaRPr lang="ko-KR" altLang="en-US" sz="1733" dirty="0">
                <a:solidFill>
                  <a:schemeClr val="bg1">
                    <a:lumMod val="7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782401" y="1456525"/>
              <a:ext cx="793486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67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R</a:t>
              </a:r>
              <a:r>
                <a:rPr lang="ko-KR" altLang="en-US" sz="1467" b="1" dirty="0" err="1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eliability</a:t>
              </a:r>
              <a:endParaRPr lang="ko-KR" altLang="en-US" sz="1467" b="1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58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9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 animBg="1"/>
      <p:bldP spid="18" grpId="0"/>
      <p:bldP spid="20" grpId="0" animBg="1"/>
      <p:bldP spid="22" grpId="0"/>
      <p:bldP spid="62" grpId="0" animBg="1"/>
      <p:bldP spid="63" grpId="0" animBg="1"/>
      <p:bldP spid="64" grpId="0" animBg="1"/>
      <p:bldP spid="65" grpId="0"/>
      <p:bldP spid="69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76762" y="767600"/>
            <a:ext cx="10989425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762" y="224925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활성 함수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[Activation Function]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6" y="1933401"/>
            <a:ext cx="5283705" cy="42778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85" y="1271375"/>
            <a:ext cx="6538232" cy="509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53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226" name="Picture 2" descr="Thyro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75" y="835973"/>
            <a:ext cx="1615812" cy="20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65916" y="72687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Thyroid IF: 7.557 (Submitted)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536" y="1462978"/>
            <a:ext cx="58578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888635"/>
            <a:ext cx="6884335" cy="23973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14" y="3405627"/>
            <a:ext cx="6583772" cy="32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4751" y="841728"/>
            <a:ext cx="4158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RESPIROLOGY </a:t>
            </a:r>
            <a:r>
              <a:rPr lang="en-US" altLang="ko-KR" dirty="0"/>
              <a:t>IF 4.407 (Under review)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570" y="5367382"/>
            <a:ext cx="1820404" cy="14008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52" y="1453684"/>
            <a:ext cx="4529922" cy="372841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26003" y="6068448"/>
            <a:ext cx="4589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Deep learning based p</a:t>
            </a:r>
            <a:r>
              <a:rPr lang="ko-KR" altLang="en-US" sz="1400" dirty="0" err="1"/>
              <a:t>leura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cancer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invasion</a:t>
            </a:r>
            <a:r>
              <a:rPr lang="ko-KR" altLang="en-US" sz="1400" dirty="0"/>
              <a:t> </a:t>
            </a:r>
            <a:r>
              <a:rPr lang="en-US" altLang="ko-KR" sz="1400" dirty="0"/>
              <a:t>detection</a:t>
            </a:r>
            <a:endParaRPr lang="ko-KR" altLang="en-US" sz="1400" dirty="0"/>
          </a:p>
        </p:txBody>
      </p:sp>
      <p:pic>
        <p:nvPicPr>
          <p:cNvPr id="55300" name="Picture 4" descr="pleura cancer invas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02" y="1426503"/>
            <a:ext cx="4645023" cy="43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93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76762" y="626284"/>
            <a:ext cx="10989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762" y="226174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767652"/>
            <a:ext cx="83915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4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9885" y="3133898"/>
            <a:ext cx="184730" cy="646331"/>
          </a:xfrm>
          <a:prstGeom prst="rect">
            <a:avLst/>
          </a:prstGeom>
          <a:noFill/>
          <a:effectLst>
            <a:outerShdw blurRad="50800" dist="38100" dir="2700000" sx="85000" sy="85000" algn="tl" rotWithShape="0">
              <a:prstClr val="black">
                <a:alpha val="2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endParaRPr lang="ko-KR" altLang="en-US" sz="3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Freeform: Shape 16"/>
          <p:cNvSpPr/>
          <p:nvPr/>
        </p:nvSpPr>
        <p:spPr>
          <a:xfrm>
            <a:off x="4195200" y="2835570"/>
            <a:ext cx="4420618" cy="824138"/>
          </a:xfrm>
          <a:custGeom>
            <a:avLst/>
            <a:gdLst/>
            <a:ahLst/>
            <a:cxnLst/>
            <a:rect l="l" t="t" r="r" b="b"/>
            <a:pathLst>
              <a:path w="4661058" h="868965">
                <a:moveTo>
                  <a:pt x="2418378" y="758027"/>
                </a:moveTo>
                <a:lnTo>
                  <a:pt x="2390151" y="822296"/>
                </a:lnTo>
                <a:lnTo>
                  <a:pt x="2446967" y="822296"/>
                </a:lnTo>
                <a:close/>
                <a:moveTo>
                  <a:pt x="2196920" y="755493"/>
                </a:moveTo>
                <a:lnTo>
                  <a:pt x="2196920" y="814333"/>
                </a:lnTo>
                <a:lnTo>
                  <a:pt x="2230592" y="814333"/>
                </a:lnTo>
                <a:cubicBezTo>
                  <a:pt x="2242152" y="814322"/>
                  <a:pt x="2251030" y="811810"/>
                  <a:pt x="2257227" y="806797"/>
                </a:cubicBezTo>
                <a:cubicBezTo>
                  <a:pt x="2263424" y="801784"/>
                  <a:pt x="2266554" y="794339"/>
                  <a:pt x="2266618" y="784461"/>
                </a:cubicBezTo>
                <a:cubicBezTo>
                  <a:pt x="2266554" y="774858"/>
                  <a:pt x="2263424" y="767631"/>
                  <a:pt x="2257227" y="762780"/>
                </a:cubicBezTo>
                <a:cubicBezTo>
                  <a:pt x="2251030" y="757930"/>
                  <a:pt x="2242152" y="755501"/>
                  <a:pt x="2230592" y="755493"/>
                </a:cubicBezTo>
                <a:close/>
                <a:moveTo>
                  <a:pt x="1615895" y="755493"/>
                </a:moveTo>
                <a:lnTo>
                  <a:pt x="1615895" y="814333"/>
                </a:lnTo>
                <a:lnTo>
                  <a:pt x="1649567" y="814333"/>
                </a:lnTo>
                <a:cubicBezTo>
                  <a:pt x="1661127" y="814322"/>
                  <a:pt x="1670005" y="811810"/>
                  <a:pt x="1676202" y="806797"/>
                </a:cubicBezTo>
                <a:cubicBezTo>
                  <a:pt x="1682398" y="801784"/>
                  <a:pt x="1685529" y="794339"/>
                  <a:pt x="1685593" y="784461"/>
                </a:cubicBezTo>
                <a:cubicBezTo>
                  <a:pt x="1685529" y="774858"/>
                  <a:pt x="1682398" y="767631"/>
                  <a:pt x="1676202" y="762780"/>
                </a:cubicBezTo>
                <a:cubicBezTo>
                  <a:pt x="1670005" y="757930"/>
                  <a:pt x="1661127" y="755501"/>
                  <a:pt x="1649567" y="755493"/>
                </a:cubicBezTo>
                <a:close/>
                <a:moveTo>
                  <a:pt x="3198952" y="754951"/>
                </a:moveTo>
                <a:cubicBezTo>
                  <a:pt x="3189423" y="755051"/>
                  <a:pt x="3180765" y="757304"/>
                  <a:pt x="3172980" y="761708"/>
                </a:cubicBezTo>
                <a:cubicBezTo>
                  <a:pt x="3165194" y="766113"/>
                  <a:pt x="3158977" y="772066"/>
                  <a:pt x="3154328" y="779569"/>
                </a:cubicBezTo>
                <a:cubicBezTo>
                  <a:pt x="3149680" y="787071"/>
                  <a:pt x="3147298" y="795518"/>
                  <a:pt x="3147182" y="804911"/>
                </a:cubicBezTo>
                <a:cubicBezTo>
                  <a:pt x="3147298" y="814306"/>
                  <a:pt x="3149680" y="822769"/>
                  <a:pt x="3154328" y="830300"/>
                </a:cubicBezTo>
                <a:cubicBezTo>
                  <a:pt x="3158977" y="837831"/>
                  <a:pt x="3165194" y="843814"/>
                  <a:pt x="3172980" y="848247"/>
                </a:cubicBezTo>
                <a:cubicBezTo>
                  <a:pt x="3180765" y="852681"/>
                  <a:pt x="3189423" y="854950"/>
                  <a:pt x="3198952" y="855052"/>
                </a:cubicBezTo>
                <a:cubicBezTo>
                  <a:pt x="3208476" y="854950"/>
                  <a:pt x="3217102" y="852681"/>
                  <a:pt x="3224830" y="848247"/>
                </a:cubicBezTo>
                <a:cubicBezTo>
                  <a:pt x="3232558" y="843814"/>
                  <a:pt x="3238717" y="837831"/>
                  <a:pt x="3243307" y="830300"/>
                </a:cubicBezTo>
                <a:cubicBezTo>
                  <a:pt x="3247897" y="822769"/>
                  <a:pt x="3250248" y="814306"/>
                  <a:pt x="3250360" y="804911"/>
                </a:cubicBezTo>
                <a:cubicBezTo>
                  <a:pt x="3250248" y="795518"/>
                  <a:pt x="3247897" y="787071"/>
                  <a:pt x="3243307" y="779569"/>
                </a:cubicBezTo>
                <a:cubicBezTo>
                  <a:pt x="3238717" y="772066"/>
                  <a:pt x="3232558" y="766113"/>
                  <a:pt x="3224830" y="761708"/>
                </a:cubicBezTo>
                <a:cubicBezTo>
                  <a:pt x="3217102" y="757304"/>
                  <a:pt x="3208476" y="755051"/>
                  <a:pt x="3198952" y="754951"/>
                </a:cubicBezTo>
                <a:close/>
                <a:moveTo>
                  <a:pt x="1941652" y="754951"/>
                </a:moveTo>
                <a:cubicBezTo>
                  <a:pt x="1932123" y="755051"/>
                  <a:pt x="1923466" y="757304"/>
                  <a:pt x="1915680" y="761708"/>
                </a:cubicBezTo>
                <a:cubicBezTo>
                  <a:pt x="1907894" y="766113"/>
                  <a:pt x="1901677" y="772066"/>
                  <a:pt x="1897029" y="779569"/>
                </a:cubicBezTo>
                <a:cubicBezTo>
                  <a:pt x="1892380" y="787071"/>
                  <a:pt x="1889998" y="795518"/>
                  <a:pt x="1889882" y="804911"/>
                </a:cubicBezTo>
                <a:cubicBezTo>
                  <a:pt x="1889998" y="814306"/>
                  <a:pt x="1892380" y="822769"/>
                  <a:pt x="1897029" y="830300"/>
                </a:cubicBezTo>
                <a:cubicBezTo>
                  <a:pt x="1901677" y="837831"/>
                  <a:pt x="1907894" y="843814"/>
                  <a:pt x="1915680" y="848247"/>
                </a:cubicBezTo>
                <a:cubicBezTo>
                  <a:pt x="1923466" y="852681"/>
                  <a:pt x="1932123" y="854950"/>
                  <a:pt x="1941652" y="855052"/>
                </a:cubicBezTo>
                <a:cubicBezTo>
                  <a:pt x="1951176" y="854950"/>
                  <a:pt x="1959802" y="852681"/>
                  <a:pt x="1967530" y="848247"/>
                </a:cubicBezTo>
                <a:cubicBezTo>
                  <a:pt x="1975258" y="843814"/>
                  <a:pt x="1981417" y="837831"/>
                  <a:pt x="1986007" y="830300"/>
                </a:cubicBezTo>
                <a:cubicBezTo>
                  <a:pt x="1990597" y="822769"/>
                  <a:pt x="1992948" y="814306"/>
                  <a:pt x="1993060" y="804911"/>
                </a:cubicBezTo>
                <a:cubicBezTo>
                  <a:pt x="1992948" y="795518"/>
                  <a:pt x="1990597" y="787071"/>
                  <a:pt x="1986007" y="779569"/>
                </a:cubicBezTo>
                <a:cubicBezTo>
                  <a:pt x="1981417" y="772066"/>
                  <a:pt x="1975258" y="766113"/>
                  <a:pt x="1967530" y="761708"/>
                </a:cubicBezTo>
                <a:cubicBezTo>
                  <a:pt x="1959802" y="757304"/>
                  <a:pt x="1951176" y="755051"/>
                  <a:pt x="1941652" y="754951"/>
                </a:cubicBezTo>
                <a:close/>
                <a:moveTo>
                  <a:pt x="1503501" y="754951"/>
                </a:moveTo>
                <a:cubicBezTo>
                  <a:pt x="1493972" y="755051"/>
                  <a:pt x="1485315" y="757304"/>
                  <a:pt x="1477529" y="761708"/>
                </a:cubicBezTo>
                <a:cubicBezTo>
                  <a:pt x="1469743" y="766113"/>
                  <a:pt x="1463526" y="772066"/>
                  <a:pt x="1458878" y="779569"/>
                </a:cubicBezTo>
                <a:cubicBezTo>
                  <a:pt x="1454230" y="787071"/>
                  <a:pt x="1451848" y="795518"/>
                  <a:pt x="1451731" y="804911"/>
                </a:cubicBezTo>
                <a:cubicBezTo>
                  <a:pt x="1451848" y="814306"/>
                  <a:pt x="1454230" y="822769"/>
                  <a:pt x="1458878" y="830300"/>
                </a:cubicBezTo>
                <a:cubicBezTo>
                  <a:pt x="1463526" y="837831"/>
                  <a:pt x="1469743" y="843814"/>
                  <a:pt x="1477529" y="848247"/>
                </a:cubicBezTo>
                <a:cubicBezTo>
                  <a:pt x="1485315" y="852681"/>
                  <a:pt x="1493972" y="854950"/>
                  <a:pt x="1503501" y="855052"/>
                </a:cubicBezTo>
                <a:cubicBezTo>
                  <a:pt x="1513026" y="854950"/>
                  <a:pt x="1521652" y="852681"/>
                  <a:pt x="1529380" y="848247"/>
                </a:cubicBezTo>
                <a:cubicBezTo>
                  <a:pt x="1537108" y="843814"/>
                  <a:pt x="1543267" y="837831"/>
                  <a:pt x="1547857" y="830300"/>
                </a:cubicBezTo>
                <a:cubicBezTo>
                  <a:pt x="1552447" y="822769"/>
                  <a:pt x="1554798" y="814306"/>
                  <a:pt x="1554910" y="804911"/>
                </a:cubicBezTo>
                <a:cubicBezTo>
                  <a:pt x="1554798" y="795518"/>
                  <a:pt x="1552447" y="787071"/>
                  <a:pt x="1547857" y="779569"/>
                </a:cubicBezTo>
                <a:cubicBezTo>
                  <a:pt x="1543267" y="772066"/>
                  <a:pt x="1537108" y="766113"/>
                  <a:pt x="1529380" y="761708"/>
                </a:cubicBezTo>
                <a:cubicBezTo>
                  <a:pt x="1521652" y="757304"/>
                  <a:pt x="1513026" y="755051"/>
                  <a:pt x="1503501" y="754951"/>
                </a:cubicBezTo>
                <a:close/>
                <a:moveTo>
                  <a:pt x="3296890" y="741581"/>
                </a:moveTo>
                <a:lnTo>
                  <a:pt x="3311888" y="741581"/>
                </a:lnTo>
                <a:lnTo>
                  <a:pt x="3387920" y="843452"/>
                </a:lnTo>
                <a:lnTo>
                  <a:pt x="3387920" y="741581"/>
                </a:lnTo>
                <a:lnTo>
                  <a:pt x="3402195" y="741581"/>
                </a:lnTo>
                <a:lnTo>
                  <a:pt x="3402195" y="868241"/>
                </a:lnTo>
                <a:lnTo>
                  <a:pt x="3387377" y="868241"/>
                </a:lnTo>
                <a:lnTo>
                  <a:pt x="3311345" y="766551"/>
                </a:lnTo>
                <a:lnTo>
                  <a:pt x="3311345" y="868241"/>
                </a:lnTo>
                <a:lnTo>
                  <a:pt x="3296890" y="868241"/>
                </a:lnTo>
                <a:close/>
                <a:moveTo>
                  <a:pt x="3087340" y="741581"/>
                </a:moveTo>
                <a:lnTo>
                  <a:pt x="3101795" y="741581"/>
                </a:lnTo>
                <a:lnTo>
                  <a:pt x="3101795" y="868241"/>
                </a:lnTo>
                <a:lnTo>
                  <a:pt x="3087340" y="868241"/>
                </a:lnTo>
                <a:close/>
                <a:moveTo>
                  <a:pt x="2965372" y="741581"/>
                </a:moveTo>
                <a:lnTo>
                  <a:pt x="3062533" y="741581"/>
                </a:lnTo>
                <a:lnTo>
                  <a:pt x="3062533" y="755493"/>
                </a:lnTo>
                <a:lnTo>
                  <a:pt x="3021090" y="755493"/>
                </a:lnTo>
                <a:lnTo>
                  <a:pt x="3021090" y="868241"/>
                </a:lnTo>
                <a:lnTo>
                  <a:pt x="3006635" y="868241"/>
                </a:lnTo>
                <a:lnTo>
                  <a:pt x="3006635" y="755493"/>
                </a:lnTo>
                <a:lnTo>
                  <a:pt x="2965372" y="755493"/>
                </a:lnTo>
                <a:close/>
                <a:moveTo>
                  <a:pt x="2830165" y="741581"/>
                </a:moveTo>
                <a:lnTo>
                  <a:pt x="2845163" y="741581"/>
                </a:lnTo>
                <a:lnTo>
                  <a:pt x="2921195" y="843452"/>
                </a:lnTo>
                <a:lnTo>
                  <a:pt x="2921195" y="741581"/>
                </a:lnTo>
                <a:lnTo>
                  <a:pt x="2935470" y="741581"/>
                </a:lnTo>
                <a:lnTo>
                  <a:pt x="2935470" y="868241"/>
                </a:lnTo>
                <a:lnTo>
                  <a:pt x="2920652" y="868241"/>
                </a:lnTo>
                <a:lnTo>
                  <a:pt x="2844620" y="766551"/>
                </a:lnTo>
                <a:lnTo>
                  <a:pt x="2844620" y="868241"/>
                </a:lnTo>
                <a:lnTo>
                  <a:pt x="2830165" y="868241"/>
                </a:lnTo>
                <a:close/>
                <a:moveTo>
                  <a:pt x="2706340" y="741581"/>
                </a:moveTo>
                <a:lnTo>
                  <a:pt x="2792280" y="741581"/>
                </a:lnTo>
                <a:lnTo>
                  <a:pt x="2792280" y="755493"/>
                </a:lnTo>
                <a:lnTo>
                  <a:pt x="2720795" y="755493"/>
                </a:lnTo>
                <a:lnTo>
                  <a:pt x="2720795" y="797140"/>
                </a:lnTo>
                <a:lnTo>
                  <a:pt x="2784679" y="797140"/>
                </a:lnTo>
                <a:lnTo>
                  <a:pt x="2784679" y="811053"/>
                </a:lnTo>
                <a:lnTo>
                  <a:pt x="2720795" y="811053"/>
                </a:lnTo>
                <a:lnTo>
                  <a:pt x="2720795" y="854509"/>
                </a:lnTo>
                <a:lnTo>
                  <a:pt x="2794633" y="854509"/>
                </a:lnTo>
                <a:lnTo>
                  <a:pt x="2794633" y="868241"/>
                </a:lnTo>
                <a:lnTo>
                  <a:pt x="2706340" y="868241"/>
                </a:lnTo>
                <a:close/>
                <a:moveTo>
                  <a:pt x="2584372" y="741581"/>
                </a:moveTo>
                <a:lnTo>
                  <a:pt x="2681533" y="741581"/>
                </a:lnTo>
                <a:lnTo>
                  <a:pt x="2681533" y="755493"/>
                </a:lnTo>
                <a:lnTo>
                  <a:pt x="2640090" y="755493"/>
                </a:lnTo>
                <a:lnTo>
                  <a:pt x="2640090" y="868241"/>
                </a:lnTo>
                <a:lnTo>
                  <a:pt x="2625635" y="868241"/>
                </a:lnTo>
                <a:lnTo>
                  <a:pt x="2625635" y="755493"/>
                </a:lnTo>
                <a:lnTo>
                  <a:pt x="2584372" y="755493"/>
                </a:lnTo>
                <a:close/>
                <a:moveTo>
                  <a:pt x="2479597" y="741581"/>
                </a:moveTo>
                <a:lnTo>
                  <a:pt x="2576758" y="741581"/>
                </a:lnTo>
                <a:lnTo>
                  <a:pt x="2576758" y="755493"/>
                </a:lnTo>
                <a:lnTo>
                  <a:pt x="2535315" y="755493"/>
                </a:lnTo>
                <a:lnTo>
                  <a:pt x="2535315" y="868241"/>
                </a:lnTo>
                <a:lnTo>
                  <a:pt x="2520860" y="868241"/>
                </a:lnTo>
                <a:lnTo>
                  <a:pt x="2520860" y="755493"/>
                </a:lnTo>
                <a:lnTo>
                  <a:pt x="2479597" y="755493"/>
                </a:lnTo>
                <a:close/>
                <a:moveTo>
                  <a:pt x="2411321" y="741581"/>
                </a:moveTo>
                <a:lnTo>
                  <a:pt x="2426339" y="741581"/>
                </a:lnTo>
                <a:lnTo>
                  <a:pt x="2482975" y="868241"/>
                </a:lnTo>
                <a:lnTo>
                  <a:pt x="2467232" y="868241"/>
                </a:lnTo>
                <a:lnTo>
                  <a:pt x="2453119" y="836208"/>
                </a:lnTo>
                <a:lnTo>
                  <a:pt x="2383999" y="836208"/>
                </a:lnTo>
                <a:lnTo>
                  <a:pt x="2369885" y="868241"/>
                </a:lnTo>
                <a:lnTo>
                  <a:pt x="2354505" y="868241"/>
                </a:lnTo>
                <a:close/>
                <a:moveTo>
                  <a:pt x="2182465" y="741581"/>
                </a:moveTo>
                <a:lnTo>
                  <a:pt x="2230592" y="741581"/>
                </a:lnTo>
                <a:cubicBezTo>
                  <a:pt x="2246533" y="741667"/>
                  <a:pt x="2258816" y="745381"/>
                  <a:pt x="2267442" y="752724"/>
                </a:cubicBezTo>
                <a:cubicBezTo>
                  <a:pt x="2276067" y="760067"/>
                  <a:pt x="2280430" y="770525"/>
                  <a:pt x="2280531" y="784099"/>
                </a:cubicBezTo>
                <a:cubicBezTo>
                  <a:pt x="2280490" y="794625"/>
                  <a:pt x="2278042" y="803351"/>
                  <a:pt x="2273187" y="810276"/>
                </a:cubicBezTo>
                <a:cubicBezTo>
                  <a:pt x="2268332" y="817200"/>
                  <a:pt x="2261315" y="822166"/>
                  <a:pt x="2252135" y="825174"/>
                </a:cubicBezTo>
                <a:lnTo>
                  <a:pt x="2281797" y="868241"/>
                </a:lnTo>
                <a:lnTo>
                  <a:pt x="2265351" y="868241"/>
                </a:lnTo>
                <a:lnTo>
                  <a:pt x="2239101" y="827884"/>
                </a:lnTo>
                <a:cubicBezTo>
                  <a:pt x="2237739" y="827978"/>
                  <a:pt x="2236344" y="828061"/>
                  <a:pt x="2234914" y="828132"/>
                </a:cubicBezTo>
                <a:cubicBezTo>
                  <a:pt x="2233485" y="828204"/>
                  <a:pt x="2232044" y="828242"/>
                  <a:pt x="2230592" y="828245"/>
                </a:cubicBezTo>
                <a:lnTo>
                  <a:pt x="2196920" y="828245"/>
                </a:lnTo>
                <a:lnTo>
                  <a:pt x="2196920" y="868241"/>
                </a:lnTo>
                <a:lnTo>
                  <a:pt x="2182465" y="868241"/>
                </a:lnTo>
                <a:close/>
                <a:moveTo>
                  <a:pt x="2036694" y="741581"/>
                </a:moveTo>
                <a:lnTo>
                  <a:pt x="2051150" y="741581"/>
                </a:lnTo>
                <a:lnTo>
                  <a:pt x="2051150" y="816143"/>
                </a:lnTo>
                <a:cubicBezTo>
                  <a:pt x="2051267" y="828532"/>
                  <a:pt x="2054744" y="838093"/>
                  <a:pt x="2061581" y="844827"/>
                </a:cubicBezTo>
                <a:cubicBezTo>
                  <a:pt x="2068419" y="851561"/>
                  <a:pt x="2077915" y="854969"/>
                  <a:pt x="2090071" y="855052"/>
                </a:cubicBezTo>
                <a:cubicBezTo>
                  <a:pt x="2102211" y="854969"/>
                  <a:pt x="2111647" y="851561"/>
                  <a:pt x="2118379" y="844827"/>
                </a:cubicBezTo>
                <a:cubicBezTo>
                  <a:pt x="2125111" y="838093"/>
                  <a:pt x="2128528" y="828532"/>
                  <a:pt x="2128630" y="816143"/>
                </a:cubicBezTo>
                <a:lnTo>
                  <a:pt x="2128630" y="741581"/>
                </a:lnTo>
                <a:lnTo>
                  <a:pt x="2143085" y="741581"/>
                </a:lnTo>
                <a:lnTo>
                  <a:pt x="2143085" y="816143"/>
                </a:lnTo>
                <a:cubicBezTo>
                  <a:pt x="2142946" y="832754"/>
                  <a:pt x="2138252" y="845675"/>
                  <a:pt x="2129001" y="854905"/>
                </a:cubicBezTo>
                <a:cubicBezTo>
                  <a:pt x="2119750" y="864136"/>
                  <a:pt x="2106773" y="868822"/>
                  <a:pt x="2090071" y="868965"/>
                </a:cubicBezTo>
                <a:cubicBezTo>
                  <a:pt x="2073274" y="868822"/>
                  <a:pt x="2060214" y="864136"/>
                  <a:pt x="2050891" y="854905"/>
                </a:cubicBezTo>
                <a:cubicBezTo>
                  <a:pt x="2041569" y="845675"/>
                  <a:pt x="2036836" y="832754"/>
                  <a:pt x="2036694" y="816143"/>
                </a:cubicBezTo>
                <a:close/>
                <a:moveTo>
                  <a:pt x="1763955" y="741581"/>
                </a:moveTo>
                <a:lnTo>
                  <a:pt x="1778976" y="741581"/>
                </a:lnTo>
                <a:lnTo>
                  <a:pt x="1820046" y="807625"/>
                </a:lnTo>
                <a:lnTo>
                  <a:pt x="1860573" y="741581"/>
                </a:lnTo>
                <a:lnTo>
                  <a:pt x="1875413" y="741581"/>
                </a:lnTo>
                <a:lnTo>
                  <a:pt x="1827274" y="824815"/>
                </a:lnTo>
                <a:lnTo>
                  <a:pt x="1827274" y="868241"/>
                </a:lnTo>
                <a:lnTo>
                  <a:pt x="1813000" y="868241"/>
                </a:lnTo>
                <a:lnTo>
                  <a:pt x="1813000" y="825358"/>
                </a:lnTo>
                <a:close/>
                <a:moveTo>
                  <a:pt x="1601439" y="741581"/>
                </a:moveTo>
                <a:lnTo>
                  <a:pt x="1649567" y="741581"/>
                </a:lnTo>
                <a:cubicBezTo>
                  <a:pt x="1665508" y="741667"/>
                  <a:pt x="1677791" y="745381"/>
                  <a:pt x="1686416" y="752724"/>
                </a:cubicBezTo>
                <a:cubicBezTo>
                  <a:pt x="1695042" y="760067"/>
                  <a:pt x="1699405" y="770525"/>
                  <a:pt x="1699505" y="784099"/>
                </a:cubicBezTo>
                <a:cubicBezTo>
                  <a:pt x="1699465" y="794625"/>
                  <a:pt x="1697017" y="803351"/>
                  <a:pt x="1692162" y="810276"/>
                </a:cubicBezTo>
                <a:cubicBezTo>
                  <a:pt x="1687307" y="817200"/>
                  <a:pt x="1680289" y="822166"/>
                  <a:pt x="1671110" y="825174"/>
                </a:cubicBezTo>
                <a:lnTo>
                  <a:pt x="1700772" y="868241"/>
                </a:lnTo>
                <a:lnTo>
                  <a:pt x="1684325" y="868241"/>
                </a:lnTo>
                <a:lnTo>
                  <a:pt x="1658076" y="827884"/>
                </a:lnTo>
                <a:cubicBezTo>
                  <a:pt x="1656714" y="827978"/>
                  <a:pt x="1655319" y="828061"/>
                  <a:pt x="1653889" y="828132"/>
                </a:cubicBezTo>
                <a:cubicBezTo>
                  <a:pt x="1652460" y="828204"/>
                  <a:pt x="1651019" y="828242"/>
                  <a:pt x="1649567" y="828245"/>
                </a:cubicBezTo>
                <a:lnTo>
                  <a:pt x="1615895" y="828245"/>
                </a:lnTo>
                <a:lnTo>
                  <a:pt x="1615895" y="868241"/>
                </a:lnTo>
                <a:lnTo>
                  <a:pt x="1601439" y="868241"/>
                </a:lnTo>
                <a:close/>
                <a:moveTo>
                  <a:pt x="1344264" y="741581"/>
                </a:moveTo>
                <a:lnTo>
                  <a:pt x="1424776" y="741581"/>
                </a:lnTo>
                <a:lnTo>
                  <a:pt x="1424776" y="755493"/>
                </a:lnTo>
                <a:lnTo>
                  <a:pt x="1358720" y="755493"/>
                </a:lnTo>
                <a:lnTo>
                  <a:pt x="1358720" y="800036"/>
                </a:lnTo>
                <a:lnTo>
                  <a:pt x="1417899" y="800036"/>
                </a:lnTo>
                <a:lnTo>
                  <a:pt x="1417899" y="813948"/>
                </a:lnTo>
                <a:lnTo>
                  <a:pt x="1358720" y="813948"/>
                </a:lnTo>
                <a:lnTo>
                  <a:pt x="1358720" y="868241"/>
                </a:lnTo>
                <a:lnTo>
                  <a:pt x="1344264" y="868241"/>
                </a:lnTo>
                <a:close/>
                <a:moveTo>
                  <a:pt x="3198952" y="741219"/>
                </a:moveTo>
                <a:cubicBezTo>
                  <a:pt x="3211394" y="741345"/>
                  <a:pt x="3222588" y="744208"/>
                  <a:pt x="3232533" y="749807"/>
                </a:cubicBezTo>
                <a:cubicBezTo>
                  <a:pt x="3242478" y="755407"/>
                  <a:pt x="3250372" y="762987"/>
                  <a:pt x="3256214" y="772549"/>
                </a:cubicBezTo>
                <a:cubicBezTo>
                  <a:pt x="3262056" y="782111"/>
                  <a:pt x="3265044" y="792898"/>
                  <a:pt x="3265177" y="804911"/>
                </a:cubicBezTo>
                <a:cubicBezTo>
                  <a:pt x="3265044" y="816928"/>
                  <a:pt x="3262056" y="827746"/>
                  <a:pt x="3256214" y="837366"/>
                </a:cubicBezTo>
                <a:cubicBezTo>
                  <a:pt x="3250372" y="846986"/>
                  <a:pt x="3242478" y="854625"/>
                  <a:pt x="3232533" y="860283"/>
                </a:cubicBezTo>
                <a:cubicBezTo>
                  <a:pt x="3222588" y="865940"/>
                  <a:pt x="3211394" y="868834"/>
                  <a:pt x="3198952" y="868965"/>
                </a:cubicBezTo>
                <a:cubicBezTo>
                  <a:pt x="3186450" y="868834"/>
                  <a:pt x="3175213" y="865940"/>
                  <a:pt x="3165243" y="860283"/>
                </a:cubicBezTo>
                <a:cubicBezTo>
                  <a:pt x="3155272" y="854625"/>
                  <a:pt x="3147363" y="846986"/>
                  <a:pt x="3141516" y="837366"/>
                </a:cubicBezTo>
                <a:cubicBezTo>
                  <a:pt x="3135668" y="827746"/>
                  <a:pt x="3132678" y="816928"/>
                  <a:pt x="3132545" y="804911"/>
                </a:cubicBezTo>
                <a:cubicBezTo>
                  <a:pt x="3132678" y="792841"/>
                  <a:pt x="3135668" y="782027"/>
                  <a:pt x="3141516" y="772469"/>
                </a:cubicBezTo>
                <a:cubicBezTo>
                  <a:pt x="3147363" y="762910"/>
                  <a:pt x="3155272" y="755343"/>
                  <a:pt x="3165243" y="749767"/>
                </a:cubicBezTo>
                <a:cubicBezTo>
                  <a:pt x="3175213" y="744191"/>
                  <a:pt x="3186450" y="741342"/>
                  <a:pt x="3198952" y="741219"/>
                </a:cubicBezTo>
                <a:close/>
                <a:moveTo>
                  <a:pt x="1941652" y="741219"/>
                </a:moveTo>
                <a:cubicBezTo>
                  <a:pt x="1954094" y="741345"/>
                  <a:pt x="1965288" y="744208"/>
                  <a:pt x="1975233" y="749807"/>
                </a:cubicBezTo>
                <a:cubicBezTo>
                  <a:pt x="1985178" y="755407"/>
                  <a:pt x="1993072" y="762987"/>
                  <a:pt x="1998914" y="772549"/>
                </a:cubicBezTo>
                <a:cubicBezTo>
                  <a:pt x="2004756" y="782111"/>
                  <a:pt x="2007744" y="792898"/>
                  <a:pt x="2007877" y="804911"/>
                </a:cubicBezTo>
                <a:cubicBezTo>
                  <a:pt x="2007744" y="816928"/>
                  <a:pt x="2004756" y="827746"/>
                  <a:pt x="1998914" y="837366"/>
                </a:cubicBezTo>
                <a:cubicBezTo>
                  <a:pt x="1993072" y="846986"/>
                  <a:pt x="1985178" y="854625"/>
                  <a:pt x="1975233" y="860283"/>
                </a:cubicBezTo>
                <a:cubicBezTo>
                  <a:pt x="1965288" y="865940"/>
                  <a:pt x="1954094" y="868834"/>
                  <a:pt x="1941652" y="868965"/>
                </a:cubicBezTo>
                <a:cubicBezTo>
                  <a:pt x="1929150" y="868834"/>
                  <a:pt x="1917914" y="865940"/>
                  <a:pt x="1907943" y="860283"/>
                </a:cubicBezTo>
                <a:cubicBezTo>
                  <a:pt x="1897972" y="854625"/>
                  <a:pt x="1890063" y="846986"/>
                  <a:pt x="1884216" y="837366"/>
                </a:cubicBezTo>
                <a:cubicBezTo>
                  <a:pt x="1878368" y="827746"/>
                  <a:pt x="1875378" y="816928"/>
                  <a:pt x="1875245" y="804911"/>
                </a:cubicBezTo>
                <a:cubicBezTo>
                  <a:pt x="1875378" y="792841"/>
                  <a:pt x="1878368" y="782027"/>
                  <a:pt x="1884216" y="772469"/>
                </a:cubicBezTo>
                <a:cubicBezTo>
                  <a:pt x="1890063" y="762910"/>
                  <a:pt x="1897972" y="755343"/>
                  <a:pt x="1907943" y="749767"/>
                </a:cubicBezTo>
                <a:cubicBezTo>
                  <a:pt x="1917914" y="744191"/>
                  <a:pt x="1929150" y="741342"/>
                  <a:pt x="1941652" y="741219"/>
                </a:cubicBezTo>
                <a:close/>
                <a:moveTo>
                  <a:pt x="1503501" y="741219"/>
                </a:moveTo>
                <a:cubicBezTo>
                  <a:pt x="1515944" y="741345"/>
                  <a:pt x="1527138" y="744208"/>
                  <a:pt x="1537083" y="749807"/>
                </a:cubicBezTo>
                <a:cubicBezTo>
                  <a:pt x="1547028" y="755407"/>
                  <a:pt x="1554921" y="762987"/>
                  <a:pt x="1560763" y="772549"/>
                </a:cubicBezTo>
                <a:cubicBezTo>
                  <a:pt x="1566606" y="782111"/>
                  <a:pt x="1569593" y="792898"/>
                  <a:pt x="1569727" y="804911"/>
                </a:cubicBezTo>
                <a:cubicBezTo>
                  <a:pt x="1569593" y="816928"/>
                  <a:pt x="1566606" y="827746"/>
                  <a:pt x="1560763" y="837366"/>
                </a:cubicBezTo>
                <a:cubicBezTo>
                  <a:pt x="1554921" y="846986"/>
                  <a:pt x="1547028" y="854625"/>
                  <a:pt x="1537083" y="860283"/>
                </a:cubicBezTo>
                <a:cubicBezTo>
                  <a:pt x="1527138" y="865940"/>
                  <a:pt x="1515944" y="868834"/>
                  <a:pt x="1503501" y="868965"/>
                </a:cubicBezTo>
                <a:cubicBezTo>
                  <a:pt x="1491000" y="868834"/>
                  <a:pt x="1479763" y="865940"/>
                  <a:pt x="1469793" y="860283"/>
                </a:cubicBezTo>
                <a:cubicBezTo>
                  <a:pt x="1459822" y="854625"/>
                  <a:pt x="1451913" y="846986"/>
                  <a:pt x="1446065" y="837366"/>
                </a:cubicBezTo>
                <a:cubicBezTo>
                  <a:pt x="1440218" y="827746"/>
                  <a:pt x="1437228" y="816928"/>
                  <a:pt x="1437095" y="804911"/>
                </a:cubicBezTo>
                <a:cubicBezTo>
                  <a:pt x="1437228" y="792841"/>
                  <a:pt x="1440218" y="782027"/>
                  <a:pt x="1446065" y="772469"/>
                </a:cubicBezTo>
                <a:cubicBezTo>
                  <a:pt x="1451913" y="762910"/>
                  <a:pt x="1459822" y="755343"/>
                  <a:pt x="1469793" y="749767"/>
                </a:cubicBezTo>
                <a:cubicBezTo>
                  <a:pt x="1479763" y="744191"/>
                  <a:pt x="1491000" y="741342"/>
                  <a:pt x="1503501" y="741219"/>
                </a:cubicBezTo>
                <a:close/>
                <a:moveTo>
                  <a:pt x="1339927" y="70771"/>
                </a:moveTo>
                <a:lnTo>
                  <a:pt x="1221077" y="341377"/>
                </a:lnTo>
                <a:lnTo>
                  <a:pt x="1460301" y="341377"/>
                </a:lnTo>
                <a:close/>
                <a:moveTo>
                  <a:pt x="3816428" y="57817"/>
                </a:moveTo>
                <a:cubicBezTo>
                  <a:pt x="3776306" y="58241"/>
                  <a:pt x="3739854" y="67725"/>
                  <a:pt x="3707072" y="86272"/>
                </a:cubicBezTo>
                <a:cubicBezTo>
                  <a:pt x="3674289" y="104818"/>
                  <a:pt x="3648112" y="129885"/>
                  <a:pt x="3628540" y="161472"/>
                </a:cubicBezTo>
                <a:cubicBezTo>
                  <a:pt x="3608969" y="193060"/>
                  <a:pt x="3598939" y="228628"/>
                  <a:pt x="3598449" y="268176"/>
                </a:cubicBezTo>
                <a:cubicBezTo>
                  <a:pt x="3598939" y="307734"/>
                  <a:pt x="3608969" y="343368"/>
                  <a:pt x="3628540" y="375078"/>
                </a:cubicBezTo>
                <a:cubicBezTo>
                  <a:pt x="3648112" y="406789"/>
                  <a:pt x="3674289" y="431978"/>
                  <a:pt x="3707072" y="450647"/>
                </a:cubicBezTo>
                <a:cubicBezTo>
                  <a:pt x="3739854" y="469315"/>
                  <a:pt x="3776306" y="478866"/>
                  <a:pt x="3816428" y="479299"/>
                </a:cubicBezTo>
                <a:cubicBezTo>
                  <a:pt x="3856531" y="478866"/>
                  <a:pt x="3892852" y="469315"/>
                  <a:pt x="3925390" y="450647"/>
                </a:cubicBezTo>
                <a:cubicBezTo>
                  <a:pt x="3957928" y="431978"/>
                  <a:pt x="3983861" y="406789"/>
                  <a:pt x="4003188" y="375079"/>
                </a:cubicBezTo>
                <a:cubicBezTo>
                  <a:pt x="4022515" y="343368"/>
                  <a:pt x="4032414" y="307734"/>
                  <a:pt x="4032885" y="268176"/>
                </a:cubicBezTo>
                <a:cubicBezTo>
                  <a:pt x="4032414" y="228628"/>
                  <a:pt x="4022515" y="193060"/>
                  <a:pt x="4003188" y="161472"/>
                </a:cubicBezTo>
                <a:cubicBezTo>
                  <a:pt x="3983861" y="129885"/>
                  <a:pt x="3957928" y="104818"/>
                  <a:pt x="3925390" y="86272"/>
                </a:cubicBezTo>
                <a:cubicBezTo>
                  <a:pt x="3892852" y="67725"/>
                  <a:pt x="3856531" y="58241"/>
                  <a:pt x="3816428" y="57817"/>
                </a:cubicBezTo>
                <a:close/>
                <a:moveTo>
                  <a:pt x="4213098" y="1524"/>
                </a:moveTo>
                <a:lnTo>
                  <a:pt x="4273963" y="1524"/>
                </a:lnTo>
                <a:lnTo>
                  <a:pt x="4273963" y="315469"/>
                </a:lnTo>
                <a:cubicBezTo>
                  <a:pt x="4274455" y="367634"/>
                  <a:pt x="4289096" y="407893"/>
                  <a:pt x="4317885" y="436246"/>
                </a:cubicBezTo>
                <a:cubicBezTo>
                  <a:pt x="4346675" y="464599"/>
                  <a:pt x="4386660" y="478950"/>
                  <a:pt x="4437840" y="479299"/>
                </a:cubicBezTo>
                <a:cubicBezTo>
                  <a:pt x="4488957" y="478950"/>
                  <a:pt x="4528687" y="464599"/>
                  <a:pt x="4557033" y="436246"/>
                </a:cubicBezTo>
                <a:cubicBezTo>
                  <a:pt x="4585378" y="407893"/>
                  <a:pt x="4599765" y="367634"/>
                  <a:pt x="4600194" y="315469"/>
                </a:cubicBezTo>
                <a:lnTo>
                  <a:pt x="4600194" y="1524"/>
                </a:lnTo>
                <a:lnTo>
                  <a:pt x="4661058" y="1524"/>
                </a:lnTo>
                <a:lnTo>
                  <a:pt x="4661058" y="315469"/>
                </a:lnTo>
                <a:cubicBezTo>
                  <a:pt x="4660476" y="385410"/>
                  <a:pt x="4640708" y="439814"/>
                  <a:pt x="4601756" y="478680"/>
                </a:cubicBezTo>
                <a:cubicBezTo>
                  <a:pt x="4562805" y="517546"/>
                  <a:pt x="4508166" y="537278"/>
                  <a:pt x="4437840" y="537878"/>
                </a:cubicBezTo>
                <a:cubicBezTo>
                  <a:pt x="4367117" y="537278"/>
                  <a:pt x="4312129" y="517546"/>
                  <a:pt x="4272876" y="478680"/>
                </a:cubicBezTo>
                <a:cubicBezTo>
                  <a:pt x="4233622" y="439814"/>
                  <a:pt x="4213696" y="385410"/>
                  <a:pt x="4213098" y="315469"/>
                </a:cubicBezTo>
                <a:close/>
                <a:moveTo>
                  <a:pt x="3042666" y="1524"/>
                </a:moveTo>
                <a:lnTo>
                  <a:pt x="3105912" y="1524"/>
                </a:lnTo>
                <a:lnTo>
                  <a:pt x="3278838" y="279606"/>
                </a:lnTo>
                <a:lnTo>
                  <a:pt x="3449478" y="1524"/>
                </a:lnTo>
                <a:lnTo>
                  <a:pt x="3511962" y="1524"/>
                </a:lnTo>
                <a:lnTo>
                  <a:pt x="3309270" y="351983"/>
                </a:lnTo>
                <a:lnTo>
                  <a:pt x="3309270" y="534830"/>
                </a:lnTo>
                <a:lnTo>
                  <a:pt x="3249168" y="534830"/>
                </a:lnTo>
                <a:lnTo>
                  <a:pt x="3249168" y="354269"/>
                </a:lnTo>
                <a:close/>
                <a:moveTo>
                  <a:pt x="2348865" y="1524"/>
                </a:moveTo>
                <a:lnTo>
                  <a:pt x="2409729" y="1524"/>
                </a:lnTo>
                <a:lnTo>
                  <a:pt x="2409729" y="308557"/>
                </a:lnTo>
                <a:lnTo>
                  <a:pt x="2696241" y="1524"/>
                </a:lnTo>
                <a:lnTo>
                  <a:pt x="2768631" y="1524"/>
                </a:lnTo>
                <a:lnTo>
                  <a:pt x="2557557" y="233133"/>
                </a:lnTo>
                <a:lnTo>
                  <a:pt x="2784633" y="534830"/>
                </a:lnTo>
                <a:lnTo>
                  <a:pt x="2709957" y="534830"/>
                </a:lnTo>
                <a:lnTo>
                  <a:pt x="2513361" y="281892"/>
                </a:lnTo>
                <a:lnTo>
                  <a:pt x="2409729" y="395409"/>
                </a:lnTo>
                <a:lnTo>
                  <a:pt x="2409729" y="534830"/>
                </a:lnTo>
                <a:lnTo>
                  <a:pt x="2348865" y="534830"/>
                </a:lnTo>
                <a:close/>
                <a:moveTo>
                  <a:pt x="1720214" y="1524"/>
                </a:moveTo>
                <a:lnTo>
                  <a:pt x="1783366" y="1524"/>
                </a:lnTo>
                <a:lnTo>
                  <a:pt x="2103501" y="430455"/>
                </a:lnTo>
                <a:lnTo>
                  <a:pt x="2103501" y="1524"/>
                </a:lnTo>
                <a:lnTo>
                  <a:pt x="2163604" y="1524"/>
                </a:lnTo>
                <a:lnTo>
                  <a:pt x="2163604" y="534830"/>
                </a:lnTo>
                <a:lnTo>
                  <a:pt x="2101212" y="534830"/>
                </a:lnTo>
                <a:lnTo>
                  <a:pt x="1781080" y="106664"/>
                </a:lnTo>
                <a:lnTo>
                  <a:pt x="1781080" y="534830"/>
                </a:lnTo>
                <a:lnTo>
                  <a:pt x="1720214" y="534830"/>
                </a:lnTo>
                <a:close/>
                <a:moveTo>
                  <a:pt x="1310215" y="1524"/>
                </a:moveTo>
                <a:lnTo>
                  <a:pt x="1373449" y="1524"/>
                </a:lnTo>
                <a:lnTo>
                  <a:pt x="1611915" y="534830"/>
                </a:lnTo>
                <a:lnTo>
                  <a:pt x="1545630" y="534830"/>
                </a:lnTo>
                <a:lnTo>
                  <a:pt x="1486204" y="399956"/>
                </a:lnTo>
                <a:lnTo>
                  <a:pt x="1195174" y="399956"/>
                </a:lnTo>
                <a:lnTo>
                  <a:pt x="1135749" y="534830"/>
                </a:lnTo>
                <a:lnTo>
                  <a:pt x="1070990" y="534830"/>
                </a:lnTo>
                <a:close/>
                <a:moveTo>
                  <a:pt x="520065" y="1524"/>
                </a:moveTo>
                <a:lnTo>
                  <a:pt x="580929" y="1524"/>
                </a:lnTo>
                <a:lnTo>
                  <a:pt x="580929" y="242317"/>
                </a:lnTo>
                <a:lnTo>
                  <a:pt x="902588" y="242317"/>
                </a:lnTo>
                <a:lnTo>
                  <a:pt x="902588" y="1524"/>
                </a:lnTo>
                <a:lnTo>
                  <a:pt x="963453" y="1524"/>
                </a:lnTo>
                <a:lnTo>
                  <a:pt x="963453" y="534830"/>
                </a:lnTo>
                <a:lnTo>
                  <a:pt x="902588" y="534830"/>
                </a:lnTo>
                <a:lnTo>
                  <a:pt x="902588" y="300134"/>
                </a:lnTo>
                <a:lnTo>
                  <a:pt x="580929" y="300134"/>
                </a:lnTo>
                <a:lnTo>
                  <a:pt x="580929" y="534830"/>
                </a:lnTo>
                <a:lnTo>
                  <a:pt x="520065" y="534830"/>
                </a:lnTo>
                <a:close/>
                <a:moveTo>
                  <a:pt x="0" y="1524"/>
                </a:moveTo>
                <a:lnTo>
                  <a:pt x="409098" y="1524"/>
                </a:lnTo>
                <a:lnTo>
                  <a:pt x="409098" y="60103"/>
                </a:lnTo>
                <a:lnTo>
                  <a:pt x="234600" y="60103"/>
                </a:lnTo>
                <a:lnTo>
                  <a:pt x="234600" y="534830"/>
                </a:lnTo>
                <a:lnTo>
                  <a:pt x="173736" y="534830"/>
                </a:lnTo>
                <a:lnTo>
                  <a:pt x="173736" y="60103"/>
                </a:lnTo>
                <a:lnTo>
                  <a:pt x="0" y="60103"/>
                </a:lnTo>
                <a:close/>
                <a:moveTo>
                  <a:pt x="3816428" y="0"/>
                </a:moveTo>
                <a:cubicBezTo>
                  <a:pt x="3868818" y="531"/>
                  <a:pt x="3915950" y="12584"/>
                  <a:pt x="3957824" y="36161"/>
                </a:cubicBezTo>
                <a:cubicBezTo>
                  <a:pt x="3999697" y="59738"/>
                  <a:pt x="4032933" y="91657"/>
                  <a:pt x="4057531" y="131917"/>
                </a:cubicBezTo>
                <a:cubicBezTo>
                  <a:pt x="4082130" y="172177"/>
                  <a:pt x="4094710" y="217597"/>
                  <a:pt x="4095273" y="268176"/>
                </a:cubicBezTo>
                <a:cubicBezTo>
                  <a:pt x="4094710" y="318775"/>
                  <a:pt x="4082130" y="364327"/>
                  <a:pt x="4057531" y="404832"/>
                </a:cubicBezTo>
                <a:cubicBezTo>
                  <a:pt x="4032933" y="445336"/>
                  <a:pt x="3999697" y="477500"/>
                  <a:pt x="3957824" y="501321"/>
                </a:cubicBezTo>
                <a:cubicBezTo>
                  <a:pt x="3915950" y="525143"/>
                  <a:pt x="3868818" y="537328"/>
                  <a:pt x="3816428" y="537878"/>
                </a:cubicBezTo>
                <a:cubicBezTo>
                  <a:pt x="3763788" y="537328"/>
                  <a:pt x="3716478" y="525143"/>
                  <a:pt x="3674496" y="501321"/>
                </a:cubicBezTo>
                <a:cubicBezTo>
                  <a:pt x="3632515" y="477500"/>
                  <a:pt x="3599213" y="445336"/>
                  <a:pt x="3574592" y="404832"/>
                </a:cubicBezTo>
                <a:cubicBezTo>
                  <a:pt x="3549971" y="364327"/>
                  <a:pt x="3537381" y="318775"/>
                  <a:pt x="3536822" y="268176"/>
                </a:cubicBezTo>
                <a:cubicBezTo>
                  <a:pt x="3537381" y="217357"/>
                  <a:pt x="3549971" y="171824"/>
                  <a:pt x="3574592" y="131578"/>
                </a:cubicBezTo>
                <a:cubicBezTo>
                  <a:pt x="3599213" y="91332"/>
                  <a:pt x="3632515" y="59470"/>
                  <a:pt x="3674496" y="35992"/>
                </a:cubicBezTo>
                <a:cubicBezTo>
                  <a:pt x="3716478" y="12514"/>
                  <a:pt x="3763788" y="517"/>
                  <a:pt x="381642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" name="Straight Connector 19"/>
          <p:cNvCxnSpPr/>
          <p:nvPr/>
        </p:nvCxnSpPr>
        <p:spPr>
          <a:xfrm>
            <a:off x="3509208" y="2486673"/>
            <a:ext cx="18804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0"/>
          <p:cNvCxnSpPr/>
          <p:nvPr/>
        </p:nvCxnSpPr>
        <p:spPr>
          <a:xfrm>
            <a:off x="7513836" y="3913373"/>
            <a:ext cx="18804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86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3438</TotalTime>
  <Words>1801</Words>
  <Application>Microsoft Office PowerPoint</Application>
  <PresentationFormat>와이드스크린</PresentationFormat>
  <Paragraphs>419</Paragraphs>
  <Slides>94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1" baseType="lpstr">
      <vt:lpstr>맑은 고딕</vt:lpstr>
      <vt:lpstr>Arial</vt:lpstr>
      <vt:lpstr>Arial</vt:lpstr>
      <vt:lpstr>Lato</vt:lpstr>
      <vt:lpstr>Lato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Jeonghoon Lee</dc:creator>
  <cp:lastModifiedBy>Lee Jeonghoon</cp:lastModifiedBy>
  <cp:revision>79</cp:revision>
  <cp:lastPrinted>2018-08-20T20:29:48Z</cp:lastPrinted>
  <dcterms:created xsi:type="dcterms:W3CDTF">2017-12-11T20:12:50Z</dcterms:created>
  <dcterms:modified xsi:type="dcterms:W3CDTF">2022-04-21T00:05:43Z</dcterms:modified>
</cp:coreProperties>
</file>